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3"/>
  </p:sldMasterIdLst>
  <p:notesMasterIdLst>
    <p:notesMasterId r:id="rId5"/>
  </p:notesMasterIdLst>
  <p:handoutMasterIdLst>
    <p:handoutMasterId r:id="rId35"/>
  </p:handoutMasterIdLst>
  <p:sldIdLst>
    <p:sldId id="330" r:id="rId4"/>
    <p:sldId id="408" r:id="rId6"/>
    <p:sldId id="410" r:id="rId7"/>
    <p:sldId id="411" r:id="rId8"/>
    <p:sldId id="412" r:id="rId9"/>
    <p:sldId id="413" r:id="rId10"/>
    <p:sldId id="414" r:id="rId11"/>
    <p:sldId id="415" r:id="rId12"/>
    <p:sldId id="416" r:id="rId13"/>
    <p:sldId id="417" r:id="rId14"/>
    <p:sldId id="418" r:id="rId15"/>
    <p:sldId id="419" r:id="rId16"/>
    <p:sldId id="420" r:id="rId17"/>
    <p:sldId id="421" r:id="rId18"/>
    <p:sldId id="422" r:id="rId19"/>
    <p:sldId id="423" r:id="rId20"/>
    <p:sldId id="424" r:id="rId21"/>
    <p:sldId id="425" r:id="rId22"/>
    <p:sldId id="426" r:id="rId23"/>
    <p:sldId id="427" r:id="rId24"/>
    <p:sldId id="428" r:id="rId25"/>
    <p:sldId id="429" r:id="rId26"/>
    <p:sldId id="430" r:id="rId27"/>
    <p:sldId id="431" r:id="rId28"/>
    <p:sldId id="432" r:id="rId29"/>
    <p:sldId id="433" r:id="rId30"/>
    <p:sldId id="434" r:id="rId31"/>
    <p:sldId id="435" r:id="rId32"/>
    <p:sldId id="436" r:id="rId33"/>
    <p:sldId id="298" r:id="rId34"/>
  </p:sldIdLst>
  <p:sldSz cx="9144000" cy="6858000" type="screen4x3"/>
  <p:notesSz cx="6858000" cy="9144000"/>
  <p:embeddedFontLst>
    <p:embeddedFont>
      <p:font typeface="Verdana" panose="020B0604030504040204" pitchFamily="34" charset="0"/>
      <p:regular r:id="rId40"/>
      <p:bold r:id="rId41"/>
      <p:italic r:id="rId42"/>
      <p:boldItalic r:id="rId43"/>
    </p:embeddedFont>
    <p:embeddedFont>
      <p:font typeface="Verdana" panose="020B0604030504040204"/>
      <p:regular r:id="rId44"/>
      <p:bold r:id="rId45"/>
      <p:italic r:id="rId46"/>
      <p:boldItalic r:id="rId47"/>
    </p:embeddedFont>
    <p:embeddedFont>
      <p:font typeface="Calibri" panose="020F050202020403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4042" userDrawn="1">
          <p15:clr>
            <a:srgbClr val="A4A3A4"/>
          </p15:clr>
        </p15:guide>
        <p15:guide id="2" pos="288" userDrawn="1">
          <p15:clr>
            <a:srgbClr val="A4A3A4"/>
          </p15:clr>
        </p15:guide>
        <p15:guide id="3" orient="horz" pos="4178" userDrawn="1">
          <p15:clr>
            <a:srgbClr val="A4A3A4"/>
          </p15:clr>
        </p15:guide>
        <p15:guide id="4" orient="horz" pos="136" userDrawn="1">
          <p15:clr>
            <a:srgbClr val="A4A3A4"/>
          </p15:clr>
        </p15:guide>
        <p15:guide id="5" orient="horz" pos="709" userDrawn="1">
          <p15:clr>
            <a:srgbClr val="A4A3A4"/>
          </p15:clr>
        </p15:guide>
        <p15:guide id="6" orient="horz" pos="1071" userDrawn="1">
          <p15:clr>
            <a:srgbClr val="A4A3A4"/>
          </p15:clr>
        </p15:guide>
        <p15:guide id="7" pos="6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52371" autoAdjust="0"/>
  </p:normalViewPr>
  <p:slideViewPr>
    <p:cSldViewPr snapToGrid="0" snapToObjects="1" showGuides="1">
      <p:cViewPr varScale="1">
        <p:scale>
          <a:sx n="38" d="100"/>
          <a:sy n="38" d="100"/>
        </p:scale>
        <p:origin x="1638" y="54"/>
      </p:cViewPr>
      <p:guideLst>
        <p:guide orient="horz" pos="4042"/>
        <p:guide pos="288"/>
        <p:guide orient="horz" pos="4178"/>
        <p:guide orient="horz" pos="136"/>
        <p:guide orient="horz" pos="709"/>
        <p:guide orient="horz" pos="1071"/>
        <p:guide pos="635"/>
      </p:guideLst>
    </p:cSldViewPr>
  </p:slideViewPr>
  <p:outlineViewPr>
    <p:cViewPr>
      <p:scale>
        <a:sx n="33" d="100"/>
        <a:sy n="33" d="100"/>
      </p:scale>
      <p:origin x="0" y="-20382"/>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1" Type="http://schemas.openxmlformats.org/officeDocument/2006/relationships/font" Target="fonts/font12.fntdata"/><Relationship Id="rId50" Type="http://schemas.openxmlformats.org/officeDocument/2006/relationships/font" Target="fonts/font11.fntdata"/><Relationship Id="rId5" Type="http://schemas.openxmlformats.org/officeDocument/2006/relationships/notesMaster" Target="notesMasters/notesMaster1.xml"/><Relationship Id="rId49" Type="http://schemas.openxmlformats.org/officeDocument/2006/relationships/font" Target="fonts/font10.fntdata"/><Relationship Id="rId48" Type="http://schemas.openxmlformats.org/officeDocument/2006/relationships/font" Target="fonts/font9.fntdata"/><Relationship Id="rId47" Type="http://schemas.openxmlformats.org/officeDocument/2006/relationships/font" Target="fonts/font8.fntdata"/><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slide" Target="slides/slide1.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rPr>
              <a:t>If this PowerPoint presentation contains mathematical equations, you may need to check that your computer has the following installed:</a:t>
            </a:r>
            <a:endPar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endParaRPr>
          </a:p>
          <a:p>
            <a:r>
              <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rPr>
              <a:t>1) MathType Plugin</a:t>
            </a:r>
            <a:endPar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endParaRPr>
          </a:p>
          <a:p>
            <a:r>
              <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rPr>
              <a:t>2) Math Player (free versions available)</a:t>
            </a:r>
            <a:endPar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endParaRPr>
          </a:p>
          <a:p>
            <a:r>
              <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The traditional marketing mix consists of product, price, promotion, and distribution. Traditionally, the promotion component consisted of advertising, sales promotions, and personal selling. Today, it has expanded to include digital and mobile marketing, social media, and alternative methods of communication. The venues for reaching consumers now reach far beyond advertising.</a:t>
            </a:r>
            <a:endParaRPr lang="en-US" dirty="0"/>
          </a:p>
          <a:p>
            <a:endParaRPr lang="en-IN" dirty="0"/>
          </a:p>
          <a:p>
            <a:r>
              <a:rPr lang="en-US" dirty="0" smtClean="0"/>
              <a:t>The flowchart components that flow in a clockwise direction are as follows.</a:t>
            </a:r>
            <a:endParaRPr lang="en-US" dirty="0" smtClean="0"/>
          </a:p>
          <a:p>
            <a:r>
              <a:rPr lang="en-US" dirty="0" smtClean="0"/>
              <a:t>• Advertising</a:t>
            </a:r>
            <a:endParaRPr lang="en-US" dirty="0" smtClean="0"/>
          </a:p>
          <a:p>
            <a:r>
              <a:rPr lang="en-US" dirty="0" smtClean="0"/>
              <a:t>• Digital marketing</a:t>
            </a:r>
            <a:endParaRPr lang="en-US" dirty="0" smtClean="0"/>
          </a:p>
          <a:p>
            <a:r>
              <a:rPr lang="en-US" dirty="0" smtClean="0"/>
              <a:t>• Social media</a:t>
            </a:r>
            <a:endParaRPr lang="en-US" dirty="0" smtClean="0"/>
          </a:p>
          <a:p>
            <a:r>
              <a:rPr lang="en-US" dirty="0" smtClean="0"/>
              <a:t>• Alternative marketing</a:t>
            </a:r>
            <a:endParaRPr lang="en-US" dirty="0" smtClean="0"/>
          </a:p>
          <a:p>
            <a:r>
              <a:rPr lang="en-US" dirty="0" smtClean="0"/>
              <a:t>• Database marketing</a:t>
            </a:r>
            <a:endParaRPr lang="en-US" dirty="0" smtClean="0"/>
          </a:p>
          <a:p>
            <a:r>
              <a:rPr lang="en-US" dirty="0" smtClean="0"/>
              <a:t>• Direct response</a:t>
            </a:r>
            <a:endParaRPr lang="en-US" dirty="0" smtClean="0"/>
          </a:p>
          <a:p>
            <a:r>
              <a:rPr lang="en-US" dirty="0" smtClean="0"/>
              <a:t>• Personal selling</a:t>
            </a:r>
            <a:endParaRPr lang="en-US" dirty="0" smtClean="0"/>
          </a:p>
          <a:p>
            <a:r>
              <a:rPr lang="en-US" dirty="0" smtClean="0"/>
              <a:t>• Sales promotions</a:t>
            </a:r>
            <a:endParaRPr lang="en-US" dirty="0" smtClean="0"/>
          </a:p>
          <a:p>
            <a:r>
              <a:rPr lang="en-US" dirty="0" smtClean="0"/>
              <a:t>• Public  relations, arrow back to advertising</a:t>
            </a:r>
            <a:endParaRPr lang="en-US" dirty="0" smtClean="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To understand integrated marketing communications, it helps to review the steps in a marketing plan. The current situational analysis and SWOT set the stage for setting marketing objectives and choosing the target market. Once these are set, the marketing person can develop strategies and tactics. IMC will be part of the overall marketing strategy to reach consumers. It will also be part of the tactics, which are the plans for achieving the objectives and carrying out the strategies. Implementation and evaluation conclude the marketing planning process.</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With</a:t>
            </a:r>
            <a:r>
              <a:rPr lang="en-US" baseline="0" dirty="0"/>
              <a:t> global competition has come a greater scrutiny of advertising and marketing budgets. This has led to a greater emphasis on accountability of expenditures and measurable results. The drive for measurable results is one of the factors that has led to the explosion of the digital arena, which includes social media. Measuring the impact of digital expenditures is easier than for traditional advertising. Because consumers now access information from smartphones, tablets, and other media platforms, companies must integrate their marketing communications across all platforms. With greater access to information, consumers now have considerably more channel power. With the rise of the Internet, competition now comes from the entire world. This global competition has increased the level of brand parity now seen across most product categories. To decrease brand parity and build some brand equity, brands are putting greater emphasis on customer engagement.</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Companies want ad agencies and marketing officers to be accountable for their expenditures. CEOs, CFOs, and CMOs want measurable results. Show us the proof that the $50 million ad campaign is working and will translate into sales. In the past, once an ad agency was hired, they stayed with a client for a number of years because they knew the brand. Now, companies want results. If not, then a new agency will be chosen. With the rise in popularity of social media, there is less reliance on mass TV advertising. Agencies continue to explore alternative ways of reaching consumers where it is less cluttered than mass media.</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How has mobile marketing changed the picture? It used to be that internet-based marketing communications were created as individual web advertisements along with interactive websites, blogs, and social media messages. These days, smartphones, tablets, and text messaging systems have created a new landscape and nearly a new language. Ingenious digital mobile marketing techniques can now create experiences with a brand rather than mere purchases with little or no emotional attachment.</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Consumers now spend as much as 10 hours each day examining some kind of screen</a:t>
            </a:r>
            <a:r>
              <a:rPr lang="en-US" baseline="0" dirty="0"/>
              <a:t>. Research by Ipsos OTX identified 4 ways that consumers interact with multiple media formats. Content grazing involves looking at two or more screens simultaneously to access different content. Investigative spider-webbing occurs when consumers pursue specific content across multiple platforms. Quantum journey focuses on completing a specific task across multiple platforms. Social spider-webbing occurs when consumers share content across multiple devices.</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In this survey by Flamingo Research and Ipsos OTX, consumers</a:t>
            </a:r>
            <a:r>
              <a:rPr lang="en-US" baseline="0" dirty="0"/>
              <a:t> were asked how they interact with screens across multiple media formats. Content grazing is the most frequently used method, at 68%. Social spider-webbing is the least used, at 39%. </a:t>
            </a:r>
            <a:endParaRPr lang="en-US" dirty="0"/>
          </a:p>
          <a:p>
            <a:endParaRPr lang="en-IN" dirty="0"/>
          </a:p>
          <a:p>
            <a:pPr marL="0" marR="0">
              <a:lnSpc>
                <a:spcPct val="115000"/>
              </a:lnSpc>
              <a:spcBef>
                <a:spcPts val="1500"/>
              </a:spcBef>
              <a:spcAft>
                <a:spcPts val="1000"/>
              </a:spcAft>
            </a:pPr>
            <a:r>
              <a:rPr lang="en-US" sz="1800" dirty="0">
                <a:effectLst/>
                <a:latin typeface="Times New Roman" panose="02020603050405020304" pitchFamily="18" charset="0"/>
                <a:ea typeface="Times New Roman" panose="02020603050405020304" pitchFamily="18" charset="0"/>
              </a:rPr>
              <a:t>A bar graph plots percent of consumers versus different media formats. The vertical axis ranges from 0% to 80% in increments of 10.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dirty="0">
                <a:effectLst/>
                <a:latin typeface="Times New Roman" panose="02020603050405020304" pitchFamily="18" charset="0"/>
                <a:ea typeface="Times New Roman" panose="02020603050405020304" pitchFamily="18" charset="0"/>
              </a:rPr>
              <a:t>The values of the bars are as follows.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800" dirty="0">
                <a:solidFill>
                  <a:srgbClr val="000000"/>
                </a:solidFill>
                <a:effectLst/>
                <a:latin typeface="Calibri" panose="020F0502020204030204" pitchFamily="34" charset="0"/>
                <a:ea typeface="Times New Roman" panose="02020603050405020304" pitchFamily="18" charset="0"/>
              </a:rPr>
              <a:t>Media formats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800" dirty="0">
                <a:solidFill>
                  <a:srgbClr val="000000"/>
                </a:solidFill>
                <a:effectLst/>
                <a:latin typeface="Calibri" panose="020F0502020204030204" pitchFamily="34" charset="0"/>
                <a:ea typeface="Times New Roman" panose="02020603050405020304" pitchFamily="18" charset="0"/>
              </a:rPr>
              <a:t>Percent of consumers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800" dirty="0">
                <a:solidFill>
                  <a:srgbClr val="000000"/>
                </a:solidFill>
                <a:effectLst/>
                <a:latin typeface="Calibri" panose="020F0502020204030204" pitchFamily="34" charset="0"/>
                <a:ea typeface="Times New Roman" panose="02020603050405020304" pitchFamily="18" charset="0"/>
              </a:rPr>
              <a:t>Content Grazing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800" dirty="0">
                <a:solidFill>
                  <a:srgbClr val="000000"/>
                </a:solidFill>
                <a:effectLst/>
                <a:latin typeface="Calibri" panose="020F0502020204030204" pitchFamily="34" charset="0"/>
                <a:ea typeface="Times New Roman" panose="02020603050405020304" pitchFamily="18" charset="0"/>
              </a:rPr>
              <a:t>68%</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800" dirty="0">
                <a:solidFill>
                  <a:srgbClr val="000000"/>
                </a:solidFill>
                <a:effectLst/>
                <a:latin typeface="Calibri" panose="020F0502020204030204" pitchFamily="34" charset="0"/>
                <a:ea typeface="Times New Roman" panose="02020603050405020304" pitchFamily="18" charset="0"/>
              </a:rPr>
              <a:t>Investigative Spider Webbing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800" dirty="0">
                <a:solidFill>
                  <a:srgbClr val="000000"/>
                </a:solidFill>
                <a:effectLst/>
                <a:latin typeface="Calibri" panose="020F0502020204030204" pitchFamily="34" charset="0"/>
                <a:ea typeface="Times New Roman" panose="02020603050405020304" pitchFamily="18" charset="0"/>
              </a:rPr>
              <a:t>57%</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800" dirty="0">
                <a:solidFill>
                  <a:srgbClr val="000000"/>
                </a:solidFill>
                <a:effectLst/>
                <a:latin typeface="Calibri" panose="020F0502020204030204" pitchFamily="34" charset="0"/>
                <a:ea typeface="Times New Roman" panose="02020603050405020304" pitchFamily="18" charset="0"/>
              </a:rPr>
              <a:t>Quantum Journey</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800" dirty="0">
                <a:solidFill>
                  <a:srgbClr val="000000"/>
                </a:solidFill>
                <a:effectLst/>
                <a:latin typeface="Calibri" panose="020F0502020204030204" pitchFamily="34" charset="0"/>
                <a:ea typeface="Times New Roman" panose="02020603050405020304" pitchFamily="18" charset="0"/>
              </a:rPr>
              <a:t>46%</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800" dirty="0">
                <a:solidFill>
                  <a:srgbClr val="000000"/>
                </a:solidFill>
                <a:effectLst/>
                <a:latin typeface="Calibri" panose="020F0502020204030204" pitchFamily="34" charset="0"/>
                <a:ea typeface="Times New Roman" panose="02020603050405020304" pitchFamily="18" charset="0"/>
              </a:rPr>
              <a:t>Social Spider Webbing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IN" sz="1800" dirty="0">
                <a:solidFill>
                  <a:srgbClr val="000000"/>
                </a:solidFill>
                <a:effectLst/>
                <a:latin typeface="Calibri" panose="020F0502020204030204" pitchFamily="34" charset="0"/>
                <a:ea typeface="Times New Roman" panose="02020603050405020304" pitchFamily="18" charset="0"/>
              </a:rPr>
              <a:t>39%</a:t>
            </a:r>
            <a:endParaRPr lang="en-IN" sz="1800" dirty="0">
              <a:effectLst/>
              <a:latin typeface="Calibri" panose="020F0502020204030204" pitchFamily="34" charset="0"/>
              <a:ea typeface="Calibri" panose="020F050202020403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Channel power has changed and is continuing to change. For the first 60 or so years in the 1900s, channel power resided with the manufacturers, such as Procter &amp; Gamble. It then shifted to retailers, especially large chain retailers like Wal-Mart. Retailers controlled shelf space, had purchase data, and determined what products and brands went on the shelves. Consumers had to buy whatever brands a retailer stocked. Power is now beginning to shift to consumers, primarily because consumers do not have to purchase from the local retail store. They have options. Retailers who realize this are providing multiple ways for consumers to purchase and receive products.</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Advances in communication technology have led to the rise of global competition. Every business competes in some way with global firms, either directly or indirectly, either for customers or for supplies. Products can be purchased from multiple locations. As a result, the level of competition has increased, and the prices of products have fallen. The challenge businesses now face is that consumers want it all. They want the lower prices created by global competition, but they also want quality. To provide this to consumers, manufacturers and retailers must work together. They must become partners with mutual goals that benefit both parties.</a:t>
            </a:r>
            <a:endParaRPr lang="en-US" dirty="0"/>
          </a:p>
          <a:p>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With brand parity, consumers see the brands as about equal in quality and attributes. Rather than having one brand that is viewed as being superior, consumers often have a group of brands they feel are equal and would meet their needs. As a result, in brand parity situations, quality and characteristics become less important since these are viewed as being equal. That makes price often the determining factor. The rise in brand parity has led to a decline in brand loyalty.</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These are the objectives for Chapter 1.</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With the increase in brand parity and the decline in brand loyalty, companies have placed greater emphasis on customer engagement. Contact points between customers and the product are examined in an effort to improve communication and the relationship. Digital media is now a critical component of integrated marketing plans because it provides two-way communication. It is no longer sufficient to talk to customers; you must develop a dialogue with customers. The goal: a deeper emotional commitment on the part of consumers toward the brand.</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Customer engagement is vital to the success of brands. It is also important for nonprofits, as shown in this this ad by the Joplin Area Chamber of Commerce Foundation. </a:t>
            </a:r>
            <a:endParaRPr lang="en-US" dirty="0"/>
          </a:p>
          <a:p>
            <a:endParaRPr lang="en-IN" dirty="0"/>
          </a:p>
          <a:p>
            <a:r>
              <a:rPr lang="en-US" sz="1800" dirty="0">
                <a:effectLst/>
                <a:latin typeface="Times New Roman" panose="02020603050405020304" pitchFamily="18" charset="0"/>
                <a:ea typeface="Times New Roman" panose="02020603050405020304" pitchFamily="18" charset="0"/>
              </a:rPr>
              <a:t>The title reads, Just imagine if this was your community, and the subtitle reads here is an amazing opportunity to be generous and take the tax credit.</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How many of you have recently made a purchase in one of these ways? Even cars can be purchased online via Carvana, CarGurus, and other sites. Convenience also applies to many other services such as insurance, banking, home loans, stock purchases, and college courses. Advertisers work to emphasize convenience as part of the messages they convey to consumers.</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How do you make purchasing decisions as a consumer? Is social responsibility important to you? This advertisement for Walgreens Red Nose Day creates a positive bond with consumers by connecting the store with helping children.</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Zehnder Communications, an advertising agency that created a number of ads in this textbook, posted five reasons on the company’s blog why integrated marketing works and why it is essential. According to Zehnder, “integrated marketing combines multiple types of outreach tactics to most effectively reach a brand’s key audiences.”</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This pyramid represents the structure of the text. Section 1 (bottom level) deals with issues such as brand management, buyer behaviors, and the IMC planning process. Section 2 (second level) deals with advertising-related issues. Section 3 (third level) discusses digital, mobile, and alternative channels. Section 4 (fourth level) addresses database and direct response marketing, sales promotions, and public relations. The final section of the book (top level) concludes with discussions on regulations, ethics, and an evaluation of the IMC effort.</a:t>
            </a:r>
            <a:endParaRPr lang="en-US" dirty="0"/>
          </a:p>
          <a:p>
            <a:endParaRPr lang="en-IN" dirty="0"/>
          </a:p>
          <a:p>
            <a:r>
              <a:rPr lang="en-US" dirty="0" smtClean="0"/>
              <a:t>The pyramid represents the structure of the text in five sections as follows. Section 1 (bottom level) deals with issues such as corporate image brand management, buyer behaviors, and the IMC planning process. Section 2 (second level) deals with advertising management, advertising design, and the traditional media. Section 3 (third level) discusses digital marketing, social media, and alternative channels. Section 4 (fourth level) addresses database and direct response marketing, sales promotions, and public relations and sponsorships. </a:t>
            </a:r>
            <a:r>
              <a:rPr lang="en-US" smtClean="0"/>
              <a:t>The final section 5 of the book (top level) concludes with discussions on regulations, ethics, and an evaluation of the IMC effort.</a:t>
            </a:r>
            <a:endParaRPr lang="en-US" dirty="0" smtClean="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Because of the increase in global competition, firms must coordinate marketing efforts across multiple countries. Because of cultural differences and language differences, it is a greater challenge. Firms can use a standardized approach which means the same approach and message is used in every global market. This works only for global brands that are worldwide and well known. An alternative is adaptation, which means firms adapt their marketing communications to each country, region, and culture. </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a:t>
            </a:r>
            <a:r>
              <a:rPr lang="en-US" baseline="0" dirty="0">
                <a:latin typeface="Arial" panose="020B0604020202020204" pitchFamily="34" charset="0"/>
              </a:rPr>
              <a:t> blog exercises for Chapter 1 include gas station advertising, Facebook, and communication patterns, along with videos about integrated marketing. Links are embedded in the text for each.</a:t>
            </a:r>
            <a:endParaRPr lang="en-US" dirty="0">
              <a:latin typeface="Arial" panose="020B060402020202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panose="020B0604020202020204"/>
              <a:buNone/>
            </a:pPr>
            <a:fld id="{00000000-1234-1234-1234-123412341234}" type="slidenum">
              <a:rPr lang="en-US"/>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sz="1200" b="0" i="0" u="none" strike="noStrike" baseline="0" dirty="0">
                <a:latin typeface="FrutigerLTPro-Roman"/>
              </a:rPr>
              <a:t>As Lending Tree grew over the past two decades, its marketing communications challenges evolved quickly. At first, capturing the attention of home buyers and lending institutions took precedence. Then, persuading consumers that Lending Tree offered a better, more efficient solution to mortgages became vital. Lending Tree now ranks among the top 100 in a recent </a:t>
            </a:r>
            <a:r>
              <a:rPr lang="en-US" sz="1200" b="0" i="1" u="none" strike="noStrike" baseline="0" dirty="0">
                <a:latin typeface="FrutigerLTPro-Italic"/>
              </a:rPr>
              <a:t>Fortune </a:t>
            </a:r>
            <a:r>
              <a:rPr lang="en-US" sz="1200" b="0" i="0" u="none" strike="noStrike" baseline="0" dirty="0">
                <a:latin typeface="FrutigerLTPro-Roman"/>
              </a:rPr>
              <a:t>500 list of the fastest-growing companies.</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This chapter provides an overview of integrated marketing communications. </a:t>
            </a:r>
            <a:r>
              <a:rPr lang="en-US" sz="1200" b="0" i="0" u="none" strike="noStrike" baseline="0" dirty="0">
                <a:latin typeface="FrutigerLTPro-Roman"/>
              </a:rPr>
              <a:t>Advertising and marketing face a rapidly shifting landscape. A new order has emerged from the decline in traditional media viewership, combined with a dramatic rise in internet and social media usage. Connectivity and interaction with consumers through methods such as mobile marketing have changed much of marketing communication to real-time conversations as consumers make purchasing decisions. </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The communication process consists of five stages, or components. The sender is the individual or company that wants to send a marketing message to consumers or to other businesses. It can be a billboard, a social media post, or even a salesperson. Encoding is the process of taking that message and putting it into the billboard, social media post, or sales presentation. The transmission device may be a television station, a Twitter post, a newspaper, or a Facebook page. The receiver is the consumer or business buyer. Decoding is the process of interpreting the marketing message. Effective communication has taken place if the message that is decoded is the same as it was encoded. However, noise often occurs and distorts the message. Noise can be anything and can occur at any stage. Senders can obtain feedback from receivers and use the information to start the process again.</a:t>
            </a:r>
            <a:endParaRPr lang="en-US" dirty="0"/>
          </a:p>
          <a:p>
            <a:endParaRPr lang="en-IN" dirty="0"/>
          </a:p>
          <a:p>
            <a:pPr marL="0" marR="0">
              <a:lnSpc>
                <a:spcPct val="115000"/>
              </a:lnSpc>
              <a:spcBef>
                <a:spcPts val="1500"/>
              </a:spcBef>
              <a:spcAft>
                <a:spcPts val="1000"/>
              </a:spcAft>
            </a:pPr>
            <a:r>
              <a:rPr lang="en-US" sz="1800" dirty="0">
                <a:effectLst/>
                <a:latin typeface="Times New Roman" panose="02020603050405020304" pitchFamily="18" charset="0"/>
                <a:ea typeface="Times New Roman" panose="02020603050405020304" pitchFamily="18" charset="0"/>
              </a:rPr>
              <a:t>The flowchart legend displays two forward slashes denoting noise and flows as follows.</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Sender flows with two forward slashes to</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Encoding which flows with two forward slashes to</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Transmission device which flows with two forward slashes to decoding which flows with two forward slashes to receiver which flows with two forward slashes to</a:t>
            </a:r>
            <a:endParaRPr lang="en-IN" sz="1800" dirty="0">
              <a:effectLst/>
              <a:latin typeface="Calibri" panose="020F0502020204030204" pitchFamily="34" charset="0"/>
              <a:ea typeface="Calibri" panose="020F0502020204030204" pitchFamily="34" charset="0"/>
            </a:endParaRPr>
          </a:p>
          <a:p>
            <a:pPr marL="342900" marR="0" lvl="0" indent="-342900">
              <a:lnSpc>
                <a:spcPct val="115000"/>
              </a:lnSpc>
              <a:spcBef>
                <a:spcPts val="1500"/>
              </a:spcBef>
              <a:spcAft>
                <a:spcPts val="10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Feedback which flows with two forward slashes back to sender</a:t>
            </a:r>
            <a:endParaRPr lang="en-IN"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Social media has become an important marketing medium for businesses. A brand that has successfully used social media is Chick-fil-A. The online message has been carefully integrated with the offline marketing thrust of the brand. It provides a venue for posting announcements about store openings, special deals, and coupons.</a:t>
            </a:r>
            <a:endParaRPr lang="en-US" dirty="0"/>
          </a:p>
          <a:p>
            <a:endParaRPr lang="en-IN" dirty="0"/>
          </a:p>
          <a:p>
            <a:r>
              <a:rPr lang="en-US" sz="1800" dirty="0">
                <a:effectLst/>
                <a:latin typeface="Times New Roman" panose="02020603050405020304" pitchFamily="18" charset="0"/>
                <a:ea typeface="Times New Roman" panose="02020603050405020304" pitchFamily="18" charset="0"/>
              </a:rPr>
              <a:t>A photo of a young boy wearing a cow costume complete with udders and a bell around the neck.</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t>These are examples of noise that can impact effective communication and prevent the encoded message from being heard at all or lead</a:t>
            </a:r>
            <a:r>
              <a:rPr lang="en-US" baseline="0" dirty="0"/>
              <a:t> to the message being </a:t>
            </a:r>
            <a:r>
              <a:rPr lang="en-US" dirty="0"/>
              <a:t>decoded differently than was intended.</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t>The model in Figure 1.2 has become faster and more interactive than ever before. Let’s take a look at these new dynamics. </a:t>
            </a:r>
            <a:endParaRPr lang="en-US" sz="1200" dirty="0"/>
          </a:p>
          <a:p>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Let’s define integrated marketing communications. Key components are:</a:t>
            </a:r>
            <a:endParaRPr lang="en-US" dirty="0"/>
          </a:p>
          <a:p>
            <a:pPr eaLnBrk="1" hangingPunct="1">
              <a:buFontTx/>
              <a:buChar char="•"/>
            </a:pPr>
            <a:r>
              <a:rPr lang="en-US" dirty="0"/>
              <a:t> Coordination and integration of </a:t>
            </a:r>
            <a:r>
              <a:rPr lang="en-US" b="0" dirty="0"/>
              <a:t>all </a:t>
            </a:r>
            <a:r>
              <a:rPr lang="en-US" dirty="0"/>
              <a:t>marketing communication tools and venues</a:t>
            </a:r>
            <a:endParaRPr lang="en-US" dirty="0"/>
          </a:p>
          <a:p>
            <a:pPr eaLnBrk="1" hangingPunct="1">
              <a:buFontTx/>
              <a:buChar char="•"/>
            </a:pPr>
            <a:r>
              <a:rPr lang="en-US" dirty="0"/>
              <a:t> Seamless marketing program designed to maximize impact at lower costs</a:t>
            </a:r>
            <a:endParaRPr lang="en-US" dirty="0"/>
          </a:p>
          <a:p>
            <a:pPr eaLnBrk="1" hangingPunct="1">
              <a:buFontTx/>
              <a:buChar char="•"/>
            </a:pPr>
            <a:r>
              <a:rPr lang="en-US" dirty="0"/>
              <a:t> Includes all b-to-b, market channel, customer, external, and internal communications</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mn-lt"/>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 name="Content Placeholder 3"/>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endParaRPr lang="en-US" dirty="0"/>
          </a:p>
        </p:txBody>
      </p:sp>
      <p:sp>
        <p:nvSpPr>
          <p:cNvPr id="6" name="Content Placeholder 5"/>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endParaRPr lang="en-US" dirty="0"/>
          </a:p>
        </p:txBody>
      </p:sp>
      <p:sp>
        <p:nvSpPr>
          <p:cNvPr id="8" name="Content Placeholder 7"/>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endParaRPr lang="en-US" dirty="0"/>
          </a:p>
        </p:txBody>
      </p:sp>
      <p:sp>
        <p:nvSpPr>
          <p:cNvPr id="12"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defRPr/>
            </a:pPr>
            <a:endParaRPr lang="en-US" dirty="0">
              <a:solidFill>
                <a:schemeClr val="tx1"/>
              </a:solidFill>
            </a:endParaRPr>
          </a:p>
        </p:txBody>
      </p:sp>
      <p:sp>
        <p:nvSpPr>
          <p:cNvPr id="13"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fld>
            <a:endParaRPr lang="en-US" sz="900" dirty="0"/>
          </a:p>
        </p:txBody>
      </p:sp>
      <p:sp>
        <p:nvSpPr>
          <p:cNvPr id="9" name="Picture Placeholder 8"/>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endParaRPr lang="en-US" dirty="0"/>
          </a:p>
        </p:txBody>
      </p:sp>
      <p:sp>
        <p:nvSpPr>
          <p:cNvPr id="18" name="Content Placeholder 17"/>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p:cNvSpPr>
            <a:spLocks noGrp="1"/>
          </p:cNvSpPr>
          <p:nvPr>
            <p:ph type="title" hasCustomPrompt="1"/>
          </p:nvPr>
        </p:nvSpPr>
        <p:spPr/>
        <p:txBody>
          <a:bodyPr/>
          <a:lstStyle>
            <a:lvl1pPr>
              <a:defRPr sz="3600">
                <a:latin typeface="+mj-lt"/>
              </a:defRPr>
            </a:lvl1pPr>
          </a:lstStyle>
          <a:p>
            <a:r>
              <a:rPr lang="en-US" dirty="0"/>
              <a:t>Click to add figure number and title</a:t>
            </a:r>
            <a:endParaRPr lang="en-US" dirty="0"/>
          </a:p>
        </p:txBody>
      </p:sp>
      <p:sp>
        <p:nvSpPr>
          <p:cNvPr id="7" name="Content Placeholder 6"/>
          <p:cNvSpPr>
            <a:spLocks noGrp="1"/>
          </p:cNvSpPr>
          <p:nvPr>
            <p:ph sz="quarter" idx="13" hasCustomPrompt="1"/>
          </p:nvPr>
        </p:nvSpPr>
        <p:spPr>
          <a:xfrm>
            <a:off x="457200" y="1558412"/>
            <a:ext cx="4484688" cy="3754437"/>
          </a:xfrm>
        </p:spPr>
        <p:txBody>
          <a:bodyPr/>
          <a:lstStyle>
            <a:lvl1pPr>
              <a:defRPr/>
            </a:lvl1pPr>
          </a:lstStyle>
          <a:p>
            <a:pPr lvl="0"/>
            <a:r>
              <a:rPr lang="en-US" dirty="0"/>
              <a:t>Figure</a:t>
            </a:r>
            <a:endParaRPr lang="en-US" dirty="0"/>
          </a:p>
        </p:txBody>
      </p:sp>
      <p:sp>
        <p:nvSpPr>
          <p:cNvPr id="12" name="Content Placeholder 11"/>
          <p:cNvSpPr>
            <a:spLocks noGrp="1"/>
          </p:cNvSpPr>
          <p:nvPr>
            <p:ph sz="quarter" idx="15"/>
          </p:nvPr>
        </p:nvSpPr>
        <p:spPr>
          <a:xfrm>
            <a:off x="5048250" y="1558412"/>
            <a:ext cx="3638550" cy="3754437"/>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Content Placeholder 7"/>
          <p:cNvSpPr>
            <a:spLocks noGrp="1"/>
          </p:cNvSpPr>
          <p:nvPr>
            <p:ph sz="quarter" idx="14" hasCustomPrompt="1"/>
          </p:nvPr>
        </p:nvSpPr>
        <p:spPr>
          <a:xfrm>
            <a:off x="457200" y="5420799"/>
            <a:ext cx="8229600" cy="533400"/>
          </a:xfrm>
        </p:spPr>
        <p:txBody>
          <a:bodyPr/>
          <a:lstStyle>
            <a:lvl1pPr>
              <a:defRPr/>
            </a:lvl1pPr>
          </a:lstStyle>
          <a:p>
            <a:pPr lvl="0"/>
            <a:r>
              <a:rPr lang="en-US" dirty="0"/>
              <a:t>Caption</a:t>
            </a:r>
            <a:endParaRPr lang="en-US" dirty="0"/>
          </a:p>
        </p:txBody>
      </p:sp>
      <p:sp>
        <p:nvSpPr>
          <p:cNvPr id="3" name="Date Placeholder 2"/>
          <p:cNvSpPr>
            <a:spLocks noGrp="1"/>
          </p:cNvSpPr>
          <p:nvPr>
            <p:ph type="dt" idx="10"/>
          </p:nvPr>
        </p:nvSpPr>
        <p:spPr/>
        <p:txBody>
          <a:bodyPr/>
          <a:lstStyle/>
          <a:p>
            <a:endParaRPr lang="en-US" dirty="0"/>
          </a:p>
        </p:txBody>
      </p:sp>
      <p:sp>
        <p:nvSpPr>
          <p:cNvPr id="4" name="Slide Number Placeholder 3"/>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p:cNvSpPr>
            <a:spLocks noGrp="1"/>
          </p:cNvSpPr>
          <p:nvPr>
            <p:ph type="title" hasCustomPrompt="1"/>
          </p:nvPr>
        </p:nvSpPr>
        <p:spPr/>
        <p:txBody>
          <a:bodyPr/>
          <a:lstStyle>
            <a:lvl1pPr>
              <a:defRPr sz="3600">
                <a:latin typeface="+mj-lt"/>
              </a:defRPr>
            </a:lvl1pPr>
          </a:lstStyle>
          <a:p>
            <a:r>
              <a:rPr lang="en-US" dirty="0"/>
              <a:t>Click to add title</a:t>
            </a:r>
            <a:endParaRPr lang="en-US" dirty="0"/>
          </a:p>
        </p:txBody>
      </p:sp>
      <p:sp>
        <p:nvSpPr>
          <p:cNvPr id="7" name="Image title"/>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endParaRPr lang="en-US" dirty="0"/>
          </a:p>
        </p:txBody>
      </p:sp>
      <p:sp>
        <p:nvSpPr>
          <p:cNvPr id="9" name="Image"/>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endParaRPr lang="en-US" dirty="0"/>
          </a:p>
        </p:txBody>
      </p:sp>
      <p:sp>
        <p:nvSpPr>
          <p:cNvPr id="11" name="Label 1"/>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endParaRPr lang="en-US" dirty="0"/>
          </a:p>
        </p:txBody>
      </p:sp>
      <p:sp>
        <p:nvSpPr>
          <p:cNvPr id="13" name="Label 2"/>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endParaRPr lang="en-US" dirty="0"/>
          </a:p>
        </p:txBody>
      </p:sp>
      <p:sp>
        <p:nvSpPr>
          <p:cNvPr id="15" name="Label 3"/>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endParaRPr lang="en-US" dirty="0"/>
          </a:p>
        </p:txBody>
      </p:sp>
      <p:sp>
        <p:nvSpPr>
          <p:cNvPr id="17" name="Label 4"/>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endParaRPr lang="en-US" dirty="0"/>
          </a:p>
        </p:txBody>
      </p:sp>
      <p:sp>
        <p:nvSpPr>
          <p:cNvPr id="19" name="Label 5"/>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endParaRPr lang="en-US" dirty="0"/>
          </a:p>
        </p:txBody>
      </p:sp>
      <p:sp>
        <p:nvSpPr>
          <p:cNvPr id="21" name="Label 6"/>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endParaRPr lang="en-US" dirty="0"/>
          </a:p>
        </p:txBody>
      </p:sp>
      <p:sp>
        <p:nvSpPr>
          <p:cNvPr id="3" name="Date Placeholder 2"/>
          <p:cNvSpPr>
            <a:spLocks noGrp="1"/>
          </p:cNvSpPr>
          <p:nvPr>
            <p:ph type="dt" idx="10"/>
          </p:nvPr>
        </p:nvSpPr>
        <p:spPr/>
        <p:txBody>
          <a:bodyPr/>
          <a:lstStyle/>
          <a:p>
            <a:endParaRPr lang="en-US" dirty="0"/>
          </a:p>
        </p:txBody>
      </p:sp>
      <p:sp>
        <p:nvSpPr>
          <p:cNvPr id="4" name="Slide Number Placeholder 3"/>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p:cNvSpPr>
            <a:spLocks noGrp="1"/>
          </p:cNvSpPr>
          <p:nvPr>
            <p:ph type="title"/>
          </p:nvPr>
        </p:nvSpPr>
        <p:spPr/>
        <p:txBody>
          <a:bodyPr/>
          <a:lstStyle>
            <a:lvl1pPr>
              <a:defRPr sz="3600">
                <a:latin typeface="+mj-lt"/>
              </a:defRPr>
            </a:lvl1pPr>
          </a:lstStyle>
          <a:p>
            <a:r>
              <a:rPr lang="en-US" dirty="0"/>
              <a:t>Click to edit Master title style</a:t>
            </a:r>
            <a:endParaRPr lang="en-US" dirty="0"/>
          </a:p>
        </p:txBody>
      </p:sp>
      <p:sp>
        <p:nvSpPr>
          <p:cNvPr id="7" name="Image 1 title"/>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endParaRPr lang="en-US" dirty="0"/>
          </a:p>
        </p:txBody>
      </p:sp>
      <p:sp>
        <p:nvSpPr>
          <p:cNvPr id="9" name="Image 1"/>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endParaRPr lang="en-US" dirty="0"/>
          </a:p>
        </p:txBody>
      </p:sp>
      <p:sp>
        <p:nvSpPr>
          <p:cNvPr id="11" name="Label 1.1"/>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endParaRPr lang="en-US" dirty="0"/>
          </a:p>
        </p:txBody>
      </p:sp>
      <p:sp>
        <p:nvSpPr>
          <p:cNvPr id="13" name="Label 1.2"/>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endParaRPr lang="en-US" dirty="0"/>
          </a:p>
        </p:txBody>
      </p:sp>
      <p:sp>
        <p:nvSpPr>
          <p:cNvPr id="15" name="Label 1.3"/>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endParaRPr lang="en-US" dirty="0"/>
          </a:p>
        </p:txBody>
      </p:sp>
      <p:sp>
        <p:nvSpPr>
          <p:cNvPr id="17" name="Image 2 title"/>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endParaRPr lang="en-US" dirty="0"/>
          </a:p>
        </p:txBody>
      </p:sp>
      <p:sp>
        <p:nvSpPr>
          <p:cNvPr id="19" name="Image 2"/>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endParaRPr lang="en-US" dirty="0"/>
          </a:p>
        </p:txBody>
      </p:sp>
      <p:sp>
        <p:nvSpPr>
          <p:cNvPr id="21" name="Label 2.1"/>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endParaRPr lang="en-US" dirty="0"/>
          </a:p>
        </p:txBody>
      </p:sp>
      <p:sp>
        <p:nvSpPr>
          <p:cNvPr id="23" name="Label 2.2"/>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endParaRPr lang="en-US" dirty="0"/>
          </a:p>
        </p:txBody>
      </p:sp>
      <p:sp>
        <p:nvSpPr>
          <p:cNvPr id="25" name="Label 2.3"/>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endParaRPr lang="en-US" dirty="0"/>
          </a:p>
        </p:txBody>
      </p:sp>
      <p:sp>
        <p:nvSpPr>
          <p:cNvPr id="3" name="Date Placeholder 2"/>
          <p:cNvSpPr>
            <a:spLocks noGrp="1"/>
          </p:cNvSpPr>
          <p:nvPr>
            <p:ph type="dt" idx="10"/>
          </p:nvPr>
        </p:nvSpPr>
        <p:spPr/>
        <p:txBody>
          <a:bodyPr/>
          <a:lstStyle/>
          <a:p>
            <a:endParaRPr lang="en-US" dirty="0"/>
          </a:p>
        </p:txBody>
      </p:sp>
      <p:sp>
        <p:nvSpPr>
          <p:cNvPr id="4" name="Slide Number Placeholder 3"/>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16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600"/>
              </a:spcBef>
              <a:buClr>
                <a:srgbClr val="007FA3"/>
              </a:buClr>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panose="02020603050405020304"/>
              <a:buNone/>
              <a:defRPr sz="3600" b="1" i="0" u="none" strike="noStrike" cap="none">
                <a:solidFill>
                  <a:schemeClr val="lt1"/>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400" b="0" i="0" u="none" strike="noStrike" cap="none">
                <a:solidFill>
                  <a:schemeClr val="dk1"/>
                </a:solidFill>
                <a:latin typeface="+mn-lt"/>
                <a:ea typeface="Arial" panose="020B0604020202020204"/>
                <a:cs typeface="Arial" panose="020B0604020202020204"/>
                <a:sym typeface="Arial" panose="020B0604020202020204"/>
              </a:defRPr>
            </a:lvl1pPr>
            <a:lvl2pPr marL="457200" marR="0" lvl="1"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sz="9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defRPr/>
            </a:pPr>
            <a:fld id="{00000000-1234-1234-1234-123412341234}" type="slidenum">
              <a:rPr kumimoji="0" lang="en-US" sz="900" b="0" i="0" u="none" strike="noStrike" kern="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rPr>
            </a:fld>
            <a:endParaRPr kumimoji="0" lang="en-US" sz="900" b="0" i="0" u="none" strike="noStrike" kern="0" cap="none" spc="0" normalizeH="0" baseline="0" noProof="0" dirty="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4920"/>
            <a:ext cx="8232775" cy="4663335"/>
          </a:xfrm>
        </p:spPr>
        <p:txBody>
          <a:bodyPr/>
          <a:lstStyle>
            <a:lvl1pPr indent="-255905">
              <a:defRPr sz="2400">
                <a:latin typeface="+mn-lt"/>
              </a:defRPr>
            </a:lvl1pPr>
            <a:lvl2pPr indent="-284480">
              <a:defRPr sz="2400">
                <a:latin typeface="+mn-lt"/>
              </a:defRPr>
            </a:lvl2pPr>
            <a:lvl3pPr indent="-230505">
              <a:defRPr sz="2400">
                <a:latin typeface="+mn-lt"/>
              </a:defRPr>
            </a:lvl3pPr>
            <a:lvl4pPr indent="-230505">
              <a:defRPr sz="2400">
                <a:latin typeface="+mn-lt"/>
              </a:defRPr>
            </a:lvl4pPr>
            <a:lvl5pPr indent="-230505">
              <a:defRPr sz="2400">
                <a:latin typeface="+mn-lt"/>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6327"/>
            <a:ext cx="8229600" cy="226752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Content Placeholder 6"/>
          <p:cNvSpPr>
            <a:spLocks noGrp="1"/>
          </p:cNvSpPr>
          <p:nvPr>
            <p:ph sz="quarter" idx="14"/>
          </p:nvPr>
        </p:nvSpPr>
        <p:spPr>
          <a:xfrm>
            <a:off x="457200" y="3971925"/>
            <a:ext cx="8229600" cy="2105025"/>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p:cNvSpPr>
            <a:spLocks noGrp="1"/>
          </p:cNvSpPr>
          <p:nvPr>
            <p:ph sz="quarter" idx="15"/>
          </p:nvPr>
        </p:nvSpPr>
        <p:spPr>
          <a:xfrm>
            <a:off x="457200" y="1556327"/>
            <a:ext cx="3635375" cy="4520623"/>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quarter" idx="13"/>
          </p:nvPr>
        </p:nvSpPr>
        <p:spPr>
          <a:xfrm>
            <a:off x="4234542" y="1556327"/>
            <a:ext cx="4452257" cy="226752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Content Placeholder 6"/>
          <p:cNvSpPr>
            <a:spLocks noGrp="1"/>
          </p:cNvSpPr>
          <p:nvPr>
            <p:ph sz="quarter" idx="14"/>
          </p:nvPr>
        </p:nvSpPr>
        <p:spPr>
          <a:xfrm>
            <a:off x="4234542" y="3971925"/>
            <a:ext cx="4452258" cy="2105025"/>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p:cNvSpPr>
            <a:spLocks noGrp="1"/>
          </p:cNvSpPr>
          <p:nvPr>
            <p:ph sz="quarter" idx="13"/>
          </p:nvPr>
        </p:nvSpPr>
        <p:spPr>
          <a:xfrm>
            <a:off x="457200" y="1552575"/>
            <a:ext cx="399197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Content Placeholder 7"/>
          <p:cNvSpPr>
            <a:spLocks noGrp="1"/>
          </p:cNvSpPr>
          <p:nvPr>
            <p:ph sz="quarter" idx="14"/>
          </p:nvPr>
        </p:nvSpPr>
        <p:spPr>
          <a:xfrm>
            <a:off x="4694830" y="1552575"/>
            <a:ext cx="399197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p:cNvSpPr>
            <a:spLocks noGrp="1"/>
          </p:cNvSpPr>
          <p:nvPr>
            <p:ph sz="quarter" idx="14"/>
          </p:nvPr>
        </p:nvSpPr>
        <p:spPr>
          <a:xfrm>
            <a:off x="457201" y="1552575"/>
            <a:ext cx="2595603"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Content Placeholder 7"/>
          <p:cNvSpPr>
            <a:spLocks noGrp="1"/>
          </p:cNvSpPr>
          <p:nvPr>
            <p:ph sz="quarter" idx="13"/>
          </p:nvPr>
        </p:nvSpPr>
        <p:spPr>
          <a:xfrm>
            <a:off x="3274199" y="1552575"/>
            <a:ext cx="2595602"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7" name="Content Placeholder 7"/>
          <p:cNvSpPr>
            <a:spLocks noGrp="1"/>
          </p:cNvSpPr>
          <p:nvPr>
            <p:ph sz="quarter" idx="15"/>
          </p:nvPr>
        </p:nvSpPr>
        <p:spPr>
          <a:xfrm>
            <a:off x="6091197" y="1552575"/>
            <a:ext cx="2595603"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p:cNvSpPr>
            <a:spLocks noGrp="1"/>
          </p:cNvSpPr>
          <p:nvPr>
            <p:ph sz="quarter" idx="13"/>
          </p:nvPr>
        </p:nvSpPr>
        <p:spPr>
          <a:xfrm>
            <a:off x="457200" y="1552575"/>
            <a:ext cx="188595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Content Placeholder 7"/>
          <p:cNvSpPr>
            <a:spLocks noGrp="1"/>
          </p:cNvSpPr>
          <p:nvPr>
            <p:ph sz="quarter" idx="14"/>
          </p:nvPr>
        </p:nvSpPr>
        <p:spPr>
          <a:xfrm>
            <a:off x="2572593" y="1552575"/>
            <a:ext cx="188595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7" name="Content Placeholder 7"/>
          <p:cNvSpPr>
            <a:spLocks noGrp="1"/>
          </p:cNvSpPr>
          <p:nvPr>
            <p:ph sz="quarter" idx="15"/>
          </p:nvPr>
        </p:nvSpPr>
        <p:spPr>
          <a:xfrm>
            <a:off x="4687986" y="1552575"/>
            <a:ext cx="188595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8" name="Content Placeholder 7"/>
          <p:cNvSpPr>
            <a:spLocks noGrp="1"/>
          </p:cNvSpPr>
          <p:nvPr>
            <p:ph sz="quarter" idx="16"/>
          </p:nvPr>
        </p:nvSpPr>
        <p:spPr>
          <a:xfrm>
            <a:off x="6803378" y="1552575"/>
            <a:ext cx="188595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p:cNvSpPr>
            <a:spLocks noGrp="1"/>
          </p:cNvSpPr>
          <p:nvPr>
            <p:ph sz="quarter" idx="13"/>
          </p:nvPr>
        </p:nvSpPr>
        <p:spPr>
          <a:xfrm>
            <a:off x="457200" y="1552575"/>
            <a:ext cx="4011769" cy="46940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Content Placeholder 7"/>
          <p:cNvSpPr>
            <a:spLocks noGrp="1"/>
          </p:cNvSpPr>
          <p:nvPr>
            <p:ph sz="quarter" idx="14"/>
          </p:nvPr>
        </p:nvSpPr>
        <p:spPr>
          <a:xfrm>
            <a:off x="457200" y="2216772"/>
            <a:ext cx="4011769" cy="552186"/>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7" name="Content Placeholder 7"/>
          <p:cNvSpPr>
            <a:spLocks noGrp="1"/>
          </p:cNvSpPr>
          <p:nvPr>
            <p:ph sz="quarter" idx="15"/>
          </p:nvPr>
        </p:nvSpPr>
        <p:spPr>
          <a:xfrm>
            <a:off x="457200" y="2953477"/>
            <a:ext cx="4011769" cy="52536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8" name="Content Placeholder 7"/>
          <p:cNvSpPr>
            <a:spLocks noGrp="1"/>
          </p:cNvSpPr>
          <p:nvPr>
            <p:ph sz="quarter" idx="16"/>
          </p:nvPr>
        </p:nvSpPr>
        <p:spPr>
          <a:xfrm>
            <a:off x="457200" y="3640944"/>
            <a:ext cx="4011769" cy="52536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3" name="Content Placeholder 2"/>
          <p:cNvSpPr>
            <a:spLocks noGrp="1"/>
          </p:cNvSpPr>
          <p:nvPr>
            <p:ph sz="quarter" idx="17"/>
          </p:nvPr>
        </p:nvSpPr>
        <p:spPr>
          <a:xfrm>
            <a:off x="457200" y="4352925"/>
            <a:ext cx="4011769" cy="4762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Content Placeholder 4"/>
          <p:cNvSpPr>
            <a:spLocks noGrp="1"/>
          </p:cNvSpPr>
          <p:nvPr>
            <p:ph sz="quarter" idx="18"/>
          </p:nvPr>
        </p:nvSpPr>
        <p:spPr>
          <a:xfrm>
            <a:off x="457200" y="5010150"/>
            <a:ext cx="4011769" cy="5143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slideLayout" Target="../slideLayouts/slideLayout9.xml"/><Relationship Id="rId7" Type="http://schemas.openxmlformats.org/officeDocument/2006/relationships/slideLayout" Target="../slideLayouts/slideLayout8.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5" Type="http://schemas.openxmlformats.org/officeDocument/2006/relationships/theme" Target="../theme/theme2.xml"/><Relationship Id="rId14" Type="http://schemas.openxmlformats.org/officeDocument/2006/relationships/image" Target="../media/image1.jpeg"/><Relationship Id="rId13" Type="http://schemas.openxmlformats.org/officeDocument/2006/relationships/slideLayout" Target="../slideLayouts/slideLayout14.xml"/><Relationship Id="rId12" Type="http://schemas.openxmlformats.org/officeDocument/2006/relationships/slideLayout" Target="../slideLayouts/slideLayout13.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fld>
            <a:endParaRPr lang="en-US" sz="900" dirty="0"/>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altLang="en-US" sz="1200" b="0" dirty="0">
                <a:latin typeface="Verdana" panose="020B0604030504040204"/>
                <a:ea typeface="Verdana" panose="020B0604030504040204" pitchFamily="34" charset="0"/>
                <a:cs typeface="Verdana" panose="020B0604030504040204" pitchFamily="34" charset="0"/>
              </a:rPr>
              <a:t>Copyright © 2022, 2018, 2016 Pearson Education, Inc. All Rights Reserved</a:t>
            </a:r>
            <a:endParaRPr lang="en-US" altLang="en-US" sz="1200" b="0" dirty="0">
              <a:latin typeface="Verdana" panose="020B0604030504040204"/>
              <a:ea typeface="Verdana" panose="020B0604030504040204" pitchFamily="34" charset="0"/>
              <a:cs typeface="Verdana" panose="020B0604030504040204" pitchFamily="34" charset="0"/>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pic>
        <p:nvPicPr>
          <p:cNvPr id="8" name="Picture Placeholder 21" descr="Pearson Logo"/>
          <p:cNvPicPr>
            <a:picLocks noChangeAspect="1"/>
          </p:cNvPicPr>
          <p:nvPr userDrawn="1"/>
        </p:nvPicPr>
        <p:blipFill>
          <a:blip r:embed="rId14"/>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4.xml"/><Relationship Id="rId2" Type="http://schemas.openxmlformats.org/officeDocument/2006/relationships/image" Target="../media/image14.svg"/><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43692"/>
            <a:ext cx="8229601" cy="987333"/>
          </a:xfrm>
        </p:spPr>
        <p:txBody>
          <a:bodyPr anchor="ctr"/>
          <a:lstStyle/>
          <a:p>
            <a:r>
              <a:rPr lang="en-US" sz="3000" dirty="0"/>
              <a:t>Integrated Advertising, Promotion, and Marketing Communications</a:t>
            </a:r>
            <a:endParaRPr lang="en-US" sz="3000" dirty="0"/>
          </a:p>
        </p:txBody>
      </p:sp>
      <p:sp>
        <p:nvSpPr>
          <p:cNvPr id="3" name="Content Placeholder 2"/>
          <p:cNvSpPr>
            <a:spLocks noGrp="1"/>
          </p:cNvSpPr>
          <p:nvPr>
            <p:ph type="body" idx="1"/>
          </p:nvPr>
        </p:nvSpPr>
        <p:spPr>
          <a:xfrm>
            <a:off x="457200" y="1212419"/>
            <a:ext cx="8229600" cy="413524"/>
          </a:xfrm>
        </p:spPr>
        <p:txBody>
          <a:bodyPr anchor="ctr"/>
          <a:lstStyle/>
          <a:p>
            <a:r>
              <a:rPr lang="en-US" dirty="0">
                <a:solidFill>
                  <a:schemeClr val="tx2"/>
                </a:solidFill>
              </a:rPr>
              <a:t>Ninth Edition</a:t>
            </a:r>
            <a:endParaRPr lang="en-US" dirty="0">
              <a:solidFill>
                <a:schemeClr val="tx2"/>
              </a:solidFill>
            </a:endParaRPr>
          </a:p>
        </p:txBody>
      </p:sp>
      <p:sp>
        <p:nvSpPr>
          <p:cNvPr id="5" name="Content Placeholder 4"/>
          <p:cNvSpPr>
            <a:spLocks noGrp="1"/>
          </p:cNvSpPr>
          <p:nvPr>
            <p:ph sz="quarter" idx="14"/>
          </p:nvPr>
        </p:nvSpPr>
        <p:spPr>
          <a:xfrm>
            <a:off x="5029200" y="1906104"/>
            <a:ext cx="3657600" cy="1186345"/>
          </a:xfrm>
        </p:spPr>
        <p:txBody>
          <a:bodyPr/>
          <a:lstStyle/>
          <a:p>
            <a:pPr marL="0" algn="ctr"/>
            <a:r>
              <a:rPr lang="en-US" b="1" dirty="0">
                <a:latin typeface="+mn-lt"/>
              </a:rPr>
              <a:t>Chapter 1</a:t>
            </a:r>
            <a:endParaRPr lang="en-US" b="1" dirty="0">
              <a:latin typeface="+mn-lt"/>
            </a:endParaRPr>
          </a:p>
        </p:txBody>
      </p:sp>
      <p:sp>
        <p:nvSpPr>
          <p:cNvPr id="6" name="Content Placeholder 5"/>
          <p:cNvSpPr>
            <a:spLocks noGrp="1"/>
          </p:cNvSpPr>
          <p:nvPr>
            <p:ph sz="quarter" idx="15"/>
          </p:nvPr>
        </p:nvSpPr>
        <p:spPr>
          <a:xfrm>
            <a:off x="5029200" y="3252789"/>
            <a:ext cx="3657600" cy="1786139"/>
          </a:xfrm>
        </p:spPr>
        <p:txBody>
          <a:bodyPr/>
          <a:lstStyle/>
          <a:p>
            <a:r>
              <a:rPr lang="en-US" sz="2400" dirty="0"/>
              <a:t>Integrated Marketing Communications</a:t>
            </a:r>
            <a:endParaRPr lang="en-US" dirty="0"/>
          </a:p>
        </p:txBody>
      </p:sp>
      <p:pic>
        <p:nvPicPr>
          <p:cNvPr id="10" name="Picture 9" descr="Front Cover: Integrated Advertising, Promotion, and Marketing Communications, Ninth Edition by Clow and Baack."/>
          <p:cNvPicPr>
            <a:picLocks noChangeAspect="1"/>
          </p:cNvPicPr>
          <p:nvPr/>
        </p:nvPicPr>
        <p:blipFill>
          <a:blip r:embed="rId1"/>
          <a:stretch>
            <a:fillRect/>
          </a:stretch>
        </p:blipFill>
        <p:spPr>
          <a:xfrm>
            <a:off x="591091" y="1694010"/>
            <a:ext cx="3624966" cy="4494960"/>
          </a:xfrm>
          <a:prstGeom prst="rect">
            <a:avLst/>
          </a:prstGeom>
          <a:ln>
            <a:solidFill>
              <a:schemeClr val="tx1"/>
            </a:solidFill>
          </a:ln>
        </p:spPr>
      </p:pic>
      <p:sp>
        <p:nvSpPr>
          <p:cNvPr id="8" name="Content Placeholder 7"/>
          <p:cNvSpPr>
            <a:spLocks noGrp="1"/>
          </p:cNvSpPr>
          <p:nvPr>
            <p:ph sz="quarter" idx="17"/>
          </p:nvPr>
        </p:nvSpPr>
        <p:spPr>
          <a:xfrm>
            <a:off x="2173000" y="6415232"/>
            <a:ext cx="6589712" cy="228600"/>
          </a:xfrm>
        </p:spPr>
        <p:txBody>
          <a:bodyPr/>
          <a:lstStyle/>
          <a:p>
            <a:pPr marL="0" indent="0"/>
            <a:r>
              <a:rPr lang="en-US" altLang="en-US" sz="1200" b="0" dirty="0">
                <a:latin typeface="Verdana" panose="020B0604030504040204"/>
                <a:ea typeface="Verdana" panose="020B0604030504040204" pitchFamily="34" charset="0"/>
                <a:cs typeface="Verdana" panose="020B0604030504040204" pitchFamily="34" charset="0"/>
              </a:rPr>
              <a:t>Copyright © </a:t>
            </a:r>
            <a:r>
              <a:rPr lang="en-IN" dirty="0"/>
              <a:t>2022, 2018, 2016 </a:t>
            </a:r>
            <a:r>
              <a:rPr lang="en-US" altLang="en-US" sz="1200" b="0" dirty="0">
                <a:latin typeface="Verdana" panose="020B0604030504040204"/>
                <a:ea typeface="Verdana" panose="020B0604030504040204" pitchFamily="34" charset="0"/>
                <a:cs typeface="Verdana" panose="020B0604030504040204" pitchFamily="34" charset="0"/>
              </a:rPr>
              <a:t>Pearson Education, Inc. All Rights Reserved</a:t>
            </a:r>
            <a:endParaRPr lang="en-US" altLang="en-US" sz="1200" b="0" dirty="0">
              <a:latin typeface="Verdana" panose="020B0604030504040204"/>
              <a:ea typeface="Verdana" panose="020B0604030504040204" pitchFamily="34" charset="0"/>
              <a:cs typeface="Verdana" panose="020B0604030504040204" pitchFamily="34" charset="0"/>
            </a:endParaRPr>
          </a:p>
        </p:txBody>
      </p:sp>
      <p:pic>
        <p:nvPicPr>
          <p:cNvPr id="22" name="Picture Placeholder 21" descr="Pearson Logo"/>
          <p:cNvPicPr>
            <a:picLocks noGrp="1" noChangeAspect="1"/>
          </p:cNvPicPr>
          <p:nvPr>
            <p:ph type="pic" sz="quarter" idx="16"/>
          </p:nvPr>
        </p:nvPicPr>
        <p:blipFill>
          <a:blip r:embed="rId2"/>
          <a:srcRect t="22152" b="22152"/>
          <a:stretch>
            <a:fillRect/>
          </a:stretch>
        </p:blipFill>
        <p:spPr>
          <a:xfrm>
            <a:off x="315677" y="6420639"/>
            <a:ext cx="1176574" cy="296443"/>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dirty="0"/>
              <a:t>Integrated Marketing Communications</a:t>
            </a:r>
            <a:endParaRPr lang="en-IN" sz="3400" dirty="0"/>
          </a:p>
        </p:txBody>
      </p:sp>
      <p:sp>
        <p:nvSpPr>
          <p:cNvPr id="3" name="Content Placeholder 2"/>
          <p:cNvSpPr>
            <a:spLocks noGrp="1"/>
          </p:cNvSpPr>
          <p:nvPr>
            <p:ph sz="quarter" idx="13"/>
          </p:nvPr>
        </p:nvSpPr>
        <p:spPr/>
        <p:txBody>
          <a:bodyPr/>
          <a:lstStyle/>
          <a:p>
            <a:r>
              <a:rPr lang="en-IN" b="1" dirty="0"/>
              <a:t>Integrated Marketing Communications </a:t>
            </a:r>
            <a:r>
              <a:rPr lang="en-IN" dirty="0"/>
              <a:t>is the coordination and integration of all marketing communications tools, avenues, and sources in a company into a seamless program designed to maximize the impact on customers and other stakeholders</a:t>
            </a:r>
            <a:endParaRPr lang="en-IN" dirty="0"/>
          </a:p>
          <a:p>
            <a:r>
              <a:rPr lang="en-IN" dirty="0"/>
              <a:t>I</a:t>
            </a:r>
            <a:r>
              <a:rPr lang="en-IN" sz="100" dirty="0"/>
              <a:t> </a:t>
            </a:r>
            <a:r>
              <a:rPr lang="en-IN" dirty="0"/>
              <a:t>M</a:t>
            </a:r>
            <a:r>
              <a:rPr lang="en-IN" sz="100" dirty="0"/>
              <a:t> </a:t>
            </a:r>
            <a:r>
              <a:rPr lang="en-IN" dirty="0"/>
              <a:t>C covers all business-to-business, market channel, customer-focused, and internally-directed communications</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dirty="0"/>
              <a:t>Figure 1.3: Components of Promotion</a:t>
            </a:r>
            <a:endParaRPr lang="en-IN" sz="3400" dirty="0"/>
          </a:p>
        </p:txBody>
      </p:sp>
      <p:pic>
        <p:nvPicPr>
          <p:cNvPr id="5" name="Content Placeholder 4" descr="A circular flowchart for component of promotions. For long description in Notes pane, press F6."/>
          <p:cNvPicPr>
            <a:picLocks noGrp="1" noChangeAspect="1"/>
          </p:cNvPicPr>
          <p:nvPr>
            <p:ph sz="quarter" idx="13"/>
          </p:nvPr>
        </p:nvPicPr>
        <p:blipFill>
          <a:blip r:embed="rId1"/>
          <a:stretch>
            <a:fillRect/>
          </a:stretch>
        </p:blipFill>
        <p:spPr>
          <a:xfrm>
            <a:off x="1913607" y="1554163"/>
            <a:ext cx="5319960" cy="46640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1.4: Steps of a Marketing Plan</a:t>
            </a:r>
            <a:endParaRPr lang="en-IN" dirty="0"/>
          </a:p>
        </p:txBody>
      </p:sp>
      <p:sp>
        <p:nvSpPr>
          <p:cNvPr id="3" name="Content Placeholder 2"/>
          <p:cNvSpPr>
            <a:spLocks noGrp="1"/>
          </p:cNvSpPr>
          <p:nvPr>
            <p:ph sz="quarter" idx="13"/>
          </p:nvPr>
        </p:nvSpPr>
        <p:spPr>
          <a:xfrm>
            <a:off x="457200" y="1554920"/>
            <a:ext cx="8232775" cy="4663335"/>
          </a:xfrm>
        </p:spPr>
        <p:txBody>
          <a:bodyPr/>
          <a:lstStyle/>
          <a:p>
            <a:r>
              <a:rPr lang="en-IN" dirty="0"/>
              <a:t>Current situational analysis</a:t>
            </a:r>
            <a:endParaRPr lang="en-IN" dirty="0"/>
          </a:p>
          <a:p>
            <a:r>
              <a:rPr lang="en-IN" dirty="0"/>
              <a:t>S</a:t>
            </a:r>
            <a:r>
              <a:rPr lang="en-IN" sz="100" dirty="0"/>
              <a:t> </a:t>
            </a:r>
            <a:r>
              <a:rPr lang="en-IN" dirty="0"/>
              <a:t>W</a:t>
            </a:r>
            <a:r>
              <a:rPr lang="en-IN" sz="100" dirty="0"/>
              <a:t> </a:t>
            </a:r>
            <a:r>
              <a:rPr lang="en-IN" dirty="0"/>
              <a:t>O</a:t>
            </a:r>
            <a:r>
              <a:rPr lang="en-IN" sz="100" dirty="0"/>
              <a:t> </a:t>
            </a:r>
            <a:r>
              <a:rPr lang="en-IN" dirty="0"/>
              <a:t>T analysis</a:t>
            </a:r>
            <a:endParaRPr lang="en-IN" dirty="0"/>
          </a:p>
          <a:p>
            <a:r>
              <a:rPr lang="en-IN" dirty="0"/>
              <a:t>Marketing objectives</a:t>
            </a:r>
            <a:endParaRPr lang="en-IN" dirty="0"/>
          </a:p>
          <a:p>
            <a:r>
              <a:rPr lang="en-IN" dirty="0"/>
              <a:t>Target market</a:t>
            </a:r>
            <a:endParaRPr lang="en-IN" dirty="0"/>
          </a:p>
          <a:p>
            <a:r>
              <a:rPr lang="en-IN" dirty="0"/>
              <a:t>Marketing strategies</a:t>
            </a:r>
            <a:endParaRPr lang="en-IN" dirty="0"/>
          </a:p>
          <a:p>
            <a:r>
              <a:rPr lang="en-IN" dirty="0"/>
              <a:t>Marketing tactics</a:t>
            </a:r>
            <a:endParaRPr lang="en-IN" dirty="0"/>
          </a:p>
          <a:p>
            <a:r>
              <a:rPr lang="en-IN" dirty="0"/>
              <a:t>Implementation</a:t>
            </a:r>
            <a:endParaRPr lang="en-IN" dirty="0"/>
          </a:p>
          <a:p>
            <a:r>
              <a:rPr lang="en-IN" dirty="0"/>
              <a:t>Evaluation of performance</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1.5: Trends Affecting Marketing Communications</a:t>
            </a:r>
            <a:endParaRPr lang="en-IN" sz="3200" dirty="0"/>
          </a:p>
        </p:txBody>
      </p:sp>
      <p:sp>
        <p:nvSpPr>
          <p:cNvPr id="3" name="Content Placeholder 2"/>
          <p:cNvSpPr>
            <a:spLocks noGrp="1"/>
          </p:cNvSpPr>
          <p:nvPr>
            <p:ph sz="quarter" idx="13"/>
          </p:nvPr>
        </p:nvSpPr>
        <p:spPr>
          <a:xfrm>
            <a:off x="457200" y="1554920"/>
            <a:ext cx="8232775" cy="4769680"/>
          </a:xfrm>
        </p:spPr>
        <p:txBody>
          <a:bodyPr/>
          <a:lstStyle/>
          <a:p>
            <a:r>
              <a:rPr lang="en-IN" sz="2200" dirty="0"/>
              <a:t>Emphasis on accountability, measurable results</a:t>
            </a:r>
            <a:endParaRPr lang="en-IN" sz="2200" dirty="0"/>
          </a:p>
          <a:p>
            <a:r>
              <a:rPr lang="en-IN" sz="2200" dirty="0"/>
              <a:t>Mobile marketing</a:t>
            </a:r>
            <a:endParaRPr lang="en-IN" sz="2200" dirty="0"/>
          </a:p>
          <a:p>
            <a:r>
              <a:rPr lang="en-IN" sz="2200" dirty="0"/>
              <a:t>Integration of media platforms</a:t>
            </a:r>
            <a:endParaRPr lang="en-IN" sz="2200" dirty="0"/>
          </a:p>
          <a:p>
            <a:r>
              <a:rPr lang="en-IN" sz="2200" dirty="0"/>
              <a:t>Shift in channel power</a:t>
            </a:r>
            <a:endParaRPr lang="en-IN" sz="2200" dirty="0"/>
          </a:p>
          <a:p>
            <a:r>
              <a:rPr lang="en-IN" sz="2200" dirty="0"/>
              <a:t>Increase in global competition</a:t>
            </a:r>
            <a:endParaRPr lang="en-IN" sz="2200" dirty="0"/>
          </a:p>
          <a:p>
            <a:r>
              <a:rPr lang="en-IN" sz="2200" dirty="0"/>
              <a:t>Increase in brand parity</a:t>
            </a:r>
            <a:endParaRPr lang="en-IN" sz="2200" dirty="0"/>
          </a:p>
          <a:p>
            <a:r>
              <a:rPr lang="en-IN" sz="2200" dirty="0"/>
              <a:t>Emphasis on customer engagement</a:t>
            </a:r>
            <a:endParaRPr lang="en-IN" sz="2200" dirty="0"/>
          </a:p>
          <a:p>
            <a:r>
              <a:rPr lang="en-IN" sz="2200" dirty="0"/>
              <a:t>Focus on convenience</a:t>
            </a:r>
            <a:endParaRPr lang="en-IN" sz="2200" dirty="0"/>
          </a:p>
          <a:p>
            <a:r>
              <a:rPr lang="en-IN" sz="2200" dirty="0"/>
              <a:t>Cause-related marketing, advertising</a:t>
            </a:r>
            <a:endParaRPr lang="en-IN" sz="2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dirty="0"/>
              <a:t>Accountability and Measurable Results</a:t>
            </a:r>
            <a:endParaRPr lang="en-IN" sz="3400" dirty="0"/>
          </a:p>
        </p:txBody>
      </p:sp>
      <p:sp>
        <p:nvSpPr>
          <p:cNvPr id="3" name="Content Placeholder 2"/>
          <p:cNvSpPr>
            <a:spLocks noGrp="1"/>
          </p:cNvSpPr>
          <p:nvPr>
            <p:ph sz="quarter" idx="13"/>
          </p:nvPr>
        </p:nvSpPr>
        <p:spPr/>
        <p:txBody>
          <a:bodyPr/>
          <a:lstStyle/>
          <a:p>
            <a:r>
              <a:rPr lang="en-IN" dirty="0"/>
              <a:t>Company leaders expect tangible outcomes</a:t>
            </a:r>
            <a:endParaRPr lang="en-IN" dirty="0"/>
          </a:p>
          <a:p>
            <a:r>
              <a:rPr lang="en-IN" dirty="0"/>
              <a:t>Effort led by C</a:t>
            </a:r>
            <a:r>
              <a:rPr lang="en-IN" sz="100" dirty="0"/>
              <a:t> </a:t>
            </a:r>
            <a:r>
              <a:rPr lang="en-IN" dirty="0"/>
              <a:t>E</a:t>
            </a:r>
            <a:r>
              <a:rPr lang="en-IN" sz="100" dirty="0"/>
              <a:t> </a:t>
            </a:r>
            <a:r>
              <a:rPr lang="en-IN" dirty="0" err="1"/>
              <a:t>Os</a:t>
            </a:r>
            <a:r>
              <a:rPr lang="en-IN" dirty="0"/>
              <a:t>, C</a:t>
            </a:r>
            <a:r>
              <a:rPr lang="en-IN" sz="100" dirty="0"/>
              <a:t> </a:t>
            </a:r>
            <a:r>
              <a:rPr lang="en-IN" dirty="0"/>
              <a:t>F</a:t>
            </a:r>
            <a:r>
              <a:rPr lang="en-IN" sz="100" dirty="0"/>
              <a:t> </a:t>
            </a:r>
            <a:r>
              <a:rPr lang="en-IN" dirty="0" err="1"/>
              <a:t>Os</a:t>
            </a:r>
            <a:r>
              <a:rPr lang="en-IN" dirty="0"/>
              <a:t>, and C</a:t>
            </a:r>
            <a:r>
              <a:rPr lang="en-IN" sz="100" dirty="0"/>
              <a:t> </a:t>
            </a:r>
            <a:r>
              <a:rPr lang="en-IN" dirty="0"/>
              <a:t>M</a:t>
            </a:r>
            <a:r>
              <a:rPr lang="en-IN" sz="100" dirty="0"/>
              <a:t> </a:t>
            </a:r>
            <a:r>
              <a:rPr lang="en-IN" dirty="0" err="1"/>
              <a:t>Os</a:t>
            </a:r>
            <a:endParaRPr lang="en-IN" dirty="0"/>
          </a:p>
          <a:p>
            <a:r>
              <a:rPr lang="en-IN" dirty="0"/>
              <a:t>Advertising agencies expected to deliver results</a:t>
            </a:r>
            <a:endParaRPr lang="en-IN" dirty="0"/>
          </a:p>
          <a:p>
            <a:r>
              <a:rPr lang="en-IN" dirty="0"/>
              <a:t>Emerging social media changes communication</a:t>
            </a:r>
            <a:endParaRPr lang="en-IN" dirty="0"/>
          </a:p>
          <a:p>
            <a:r>
              <a:rPr lang="en-IN" dirty="0"/>
              <a:t>Emerging alternative methods and media</a:t>
            </a:r>
            <a:endParaRPr lang="en-IN" dirty="0"/>
          </a:p>
          <a:p>
            <a:r>
              <a:rPr lang="en-IN" dirty="0"/>
              <a:t>Less reliance on television and other mass media</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Mobile Marketing</a:t>
            </a:r>
            <a:endParaRPr lang="en-IN" dirty="0"/>
          </a:p>
        </p:txBody>
      </p:sp>
      <p:sp>
        <p:nvSpPr>
          <p:cNvPr id="3" name="Content Placeholder 2"/>
          <p:cNvSpPr>
            <a:spLocks noGrp="1"/>
          </p:cNvSpPr>
          <p:nvPr>
            <p:ph sz="quarter" idx="13"/>
          </p:nvPr>
        </p:nvSpPr>
        <p:spPr/>
        <p:txBody>
          <a:bodyPr/>
          <a:lstStyle/>
          <a:p>
            <a:r>
              <a:rPr lang="en-IN" dirty="0"/>
              <a:t>Includes smartphones, tablets, text messaging</a:t>
            </a:r>
            <a:endParaRPr lang="en-IN" dirty="0"/>
          </a:p>
          <a:p>
            <a:r>
              <a:rPr lang="en-IN" dirty="0"/>
              <a:t>Can create an emotional experience with the brand</a:t>
            </a:r>
            <a:endParaRPr lang="en-IN" dirty="0"/>
          </a:p>
          <a:p>
            <a:r>
              <a:rPr lang="en-IN" dirty="0"/>
              <a:t>Many companies have moved traditional media dollars to digital media</a:t>
            </a:r>
            <a:endParaRPr lang="en-IN" dirty="0"/>
          </a:p>
          <a:p>
            <a:r>
              <a:rPr lang="en-IN" dirty="0"/>
              <a:t>Social media, digital channels give consumers access to information on companies, products, and brands</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Questions to Consider </a:t>
            </a:r>
            <a:r>
              <a:rPr lang="en-IN" sz="2000" b="0" dirty="0"/>
              <a:t>(2 of 2)</a:t>
            </a:r>
            <a:endParaRPr lang="en-IN" sz="2000" b="0" dirty="0"/>
          </a:p>
        </p:txBody>
      </p:sp>
      <p:sp>
        <p:nvSpPr>
          <p:cNvPr id="3" name="Content Placeholder 2"/>
          <p:cNvSpPr>
            <a:spLocks noGrp="1"/>
          </p:cNvSpPr>
          <p:nvPr>
            <p:ph sz="quarter" idx="13"/>
          </p:nvPr>
        </p:nvSpPr>
        <p:spPr/>
        <p:txBody>
          <a:bodyPr/>
          <a:lstStyle/>
          <a:p>
            <a:r>
              <a:rPr lang="en-IN" dirty="0"/>
              <a:t>What are some of your best or worst mobile marketing experiences as a consumer?</a:t>
            </a:r>
            <a:endParaRPr lang="en-IN" dirty="0"/>
          </a:p>
          <a:p>
            <a:r>
              <a:rPr lang="en-IN" dirty="0"/>
              <a:t>In your opinion, which brands do the best job of reaching you with relevant messages wherever you are?</a:t>
            </a:r>
            <a:endParaRPr lang="en-IN" dirty="0"/>
          </a:p>
          <a:p>
            <a:endParaRPr lang="en-IN" dirty="0"/>
          </a:p>
          <a:p>
            <a:r>
              <a:rPr lang="en-US" altLang="en-IN" dirty="0"/>
              <a:t>OLX, FOODPANDA</a:t>
            </a:r>
            <a:endParaRPr lang="en-US" alt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Integration of Media Platforms</a:t>
            </a:r>
            <a:endParaRPr lang="en-IN" dirty="0"/>
          </a:p>
        </p:txBody>
      </p:sp>
      <p:sp>
        <p:nvSpPr>
          <p:cNvPr id="3" name="Content Placeholder 2"/>
          <p:cNvSpPr>
            <a:spLocks noGrp="1"/>
          </p:cNvSpPr>
          <p:nvPr>
            <p:ph sz="quarter" idx="13"/>
          </p:nvPr>
        </p:nvSpPr>
        <p:spPr>
          <a:xfrm>
            <a:off x="457200" y="1556326"/>
            <a:ext cx="8229600" cy="4631113"/>
          </a:xfrm>
        </p:spPr>
        <p:txBody>
          <a:bodyPr/>
          <a:lstStyle/>
          <a:p>
            <a:r>
              <a:rPr lang="en-IN" dirty="0"/>
              <a:t>Consumers integrate platforms</a:t>
            </a:r>
            <a:endParaRPr lang="en-IN" dirty="0"/>
          </a:p>
          <a:p>
            <a:pPr lvl="1"/>
            <a:r>
              <a:rPr lang="en-IN" dirty="0"/>
              <a:t>More than 5 hours per day on non-television screens</a:t>
            </a:r>
            <a:endParaRPr lang="en-IN" dirty="0"/>
          </a:p>
          <a:p>
            <a:pPr lvl="1"/>
            <a:r>
              <a:rPr lang="en-IN" dirty="0"/>
              <a:t>As much as 10 hours per day combined with television</a:t>
            </a:r>
            <a:endParaRPr lang="en-IN" dirty="0"/>
          </a:p>
          <a:p>
            <a:r>
              <a:rPr lang="en-IN" dirty="0"/>
              <a:t>Ways consumers integrate media formats:</a:t>
            </a:r>
            <a:endParaRPr lang="en-IN" dirty="0"/>
          </a:p>
          <a:p>
            <a:pPr lvl="1"/>
            <a:r>
              <a:rPr lang="en-IN" dirty="0"/>
              <a:t>Content grazing</a:t>
            </a:r>
            <a:endParaRPr lang="en-IN" dirty="0"/>
          </a:p>
          <a:p>
            <a:pPr lvl="1"/>
            <a:r>
              <a:rPr lang="en-IN" dirty="0"/>
              <a:t>Investigative spider-webbing</a:t>
            </a:r>
            <a:endParaRPr lang="en-IN" dirty="0"/>
          </a:p>
          <a:p>
            <a:pPr lvl="1"/>
            <a:r>
              <a:rPr lang="en-IN" dirty="0"/>
              <a:t>Quantum journey</a:t>
            </a:r>
            <a:endParaRPr lang="en-IN" dirty="0"/>
          </a:p>
          <a:p>
            <a:pPr lvl="1"/>
            <a:r>
              <a:rPr lang="en-IN" dirty="0"/>
              <a:t>Social spider-webbing</a:t>
            </a: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1.6: Pathways Consumers Use to Interact across Media Devices</a:t>
            </a:r>
            <a:endParaRPr lang="en-IN" sz="3200" dirty="0"/>
          </a:p>
        </p:txBody>
      </p:sp>
      <p:pic>
        <p:nvPicPr>
          <p:cNvPr id="5" name="Content Placeholder 4" descr="A bar graph shows the pathways consumers use to interact across media devices. For long description in Notes pane, press F6."/>
          <p:cNvPicPr>
            <a:picLocks noGrp="1" noChangeAspect="1"/>
          </p:cNvPicPr>
          <p:nvPr>
            <p:ph sz="quarter" idx="13"/>
          </p:nvPr>
        </p:nvPicPr>
        <p:blipFill>
          <a:blip r:embed="rId1"/>
          <a:stretch>
            <a:fillRect/>
          </a:stretch>
        </p:blipFill>
        <p:spPr>
          <a:xfrm>
            <a:off x="1249001" y="1554163"/>
            <a:ext cx="6649173" cy="46640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Changes in Channel Power</a:t>
            </a:r>
            <a:endParaRPr lang="en-IN" dirty="0"/>
          </a:p>
        </p:txBody>
      </p:sp>
      <p:sp>
        <p:nvSpPr>
          <p:cNvPr id="3" name="Content Placeholder 2"/>
          <p:cNvSpPr>
            <a:spLocks noGrp="1"/>
          </p:cNvSpPr>
          <p:nvPr>
            <p:ph sz="quarter" idx="13"/>
          </p:nvPr>
        </p:nvSpPr>
        <p:spPr/>
        <p:txBody>
          <a:bodyPr/>
          <a:lstStyle/>
          <a:p>
            <a:r>
              <a:rPr lang="en-IN" dirty="0"/>
              <a:t>Retailers</a:t>
            </a:r>
            <a:endParaRPr lang="en-IN" dirty="0"/>
          </a:p>
          <a:p>
            <a:pPr lvl="1"/>
            <a:r>
              <a:rPr lang="en-IN" dirty="0"/>
              <a:t>Control channel</a:t>
            </a:r>
            <a:endParaRPr lang="en-IN" dirty="0"/>
          </a:p>
          <a:p>
            <a:pPr lvl="1"/>
            <a:r>
              <a:rPr lang="en-IN" dirty="0"/>
              <a:t>Control shelf space</a:t>
            </a:r>
            <a:endParaRPr lang="en-IN" dirty="0"/>
          </a:p>
          <a:p>
            <a:pPr lvl="1"/>
            <a:r>
              <a:rPr lang="en-IN" dirty="0"/>
              <a:t>Have purchase data</a:t>
            </a:r>
            <a:endParaRPr lang="en-IN" dirty="0"/>
          </a:p>
          <a:p>
            <a:pPr lvl="1"/>
            <a:r>
              <a:rPr lang="en-IN" dirty="0"/>
              <a:t>Determine products and brands on shelves</a:t>
            </a:r>
            <a:endParaRPr lang="en-IN" dirty="0"/>
          </a:p>
          <a:p>
            <a:r>
              <a:rPr lang="en-IN" dirty="0"/>
              <a:t>Consumers</a:t>
            </a:r>
            <a:endParaRPr lang="en-IN" dirty="0"/>
          </a:p>
          <a:p>
            <a:pPr lvl="1"/>
            <a:r>
              <a:rPr lang="en-IN" dirty="0"/>
              <a:t>Internet shifts power to consumers</a:t>
            </a:r>
            <a:endParaRPr lang="en-IN" dirty="0"/>
          </a:p>
          <a:p>
            <a:pPr lvl="1"/>
            <a:r>
              <a:rPr lang="en-IN" dirty="0"/>
              <a:t>Multiple methods of making purchases</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Objectives</a:t>
            </a:r>
            <a:endParaRPr lang="en-IN" dirty="0"/>
          </a:p>
        </p:txBody>
      </p:sp>
      <p:sp>
        <p:nvSpPr>
          <p:cNvPr id="3" name="Content Placeholder 2"/>
          <p:cNvSpPr>
            <a:spLocks noGrp="1"/>
          </p:cNvSpPr>
          <p:nvPr>
            <p:ph sz="quarter" idx="13"/>
          </p:nvPr>
        </p:nvSpPr>
        <p:spPr/>
        <p:txBody>
          <a:bodyPr/>
          <a:lstStyle/>
          <a:p>
            <a:pPr marL="635" indent="0">
              <a:buNone/>
            </a:pPr>
            <a:r>
              <a:rPr lang="en-IN" dirty="0"/>
              <a:t>How does communication take place?</a:t>
            </a:r>
            <a:endParaRPr lang="en-IN" dirty="0"/>
          </a:p>
          <a:p>
            <a:pPr marL="635" indent="0">
              <a:buNone/>
            </a:pPr>
            <a:r>
              <a:rPr lang="en-IN" b="1" dirty="0">
                <a:solidFill>
                  <a:srgbClr val="007FA3"/>
                </a:solidFill>
              </a:rPr>
              <a:t>1.2</a:t>
            </a:r>
            <a:r>
              <a:rPr lang="en-IN" dirty="0"/>
              <a:t> What is an integrated marketing communications program?</a:t>
            </a:r>
            <a:endParaRPr lang="en-IN" dirty="0"/>
          </a:p>
          <a:p>
            <a:pPr marL="635" indent="0">
              <a:buNone/>
            </a:pPr>
            <a:r>
              <a:rPr lang="en-IN" b="1" dirty="0">
                <a:solidFill>
                  <a:srgbClr val="007FA3"/>
                </a:solidFill>
              </a:rPr>
              <a:t>1.3</a:t>
            </a:r>
            <a:r>
              <a:rPr lang="en-IN" dirty="0"/>
              <a:t> Which trends are affecting marketing communications?</a:t>
            </a:r>
            <a:endParaRPr lang="en-IN" dirty="0"/>
          </a:p>
          <a:p>
            <a:pPr marL="635" indent="0">
              <a:buNone/>
            </a:pPr>
            <a:r>
              <a:rPr lang="en-IN" b="1" dirty="0">
                <a:solidFill>
                  <a:srgbClr val="007FA3"/>
                </a:solidFill>
              </a:rPr>
              <a:t>1.4</a:t>
            </a:r>
            <a:r>
              <a:rPr lang="en-IN" dirty="0"/>
              <a:t> What are the components of an integrated marketing communications program?</a:t>
            </a:r>
            <a:endParaRPr lang="en-IN" dirty="0"/>
          </a:p>
          <a:p>
            <a:pPr marL="635" indent="0">
              <a:buNone/>
            </a:pPr>
            <a:r>
              <a:rPr lang="en-IN" b="1" dirty="0">
                <a:solidFill>
                  <a:srgbClr val="007FA3"/>
                </a:solidFill>
              </a:rPr>
              <a:t>1.5</a:t>
            </a:r>
            <a:r>
              <a:rPr lang="en-IN" dirty="0"/>
              <a:t> What is meant by </a:t>
            </a:r>
            <a:r>
              <a:rPr lang="en-IN" b="1" dirty="0"/>
              <a:t>G</a:t>
            </a:r>
            <a:r>
              <a:rPr lang="en-IN" sz="100" b="1" dirty="0"/>
              <a:t> </a:t>
            </a:r>
            <a:r>
              <a:rPr lang="en-IN" b="1" dirty="0"/>
              <a:t>I</a:t>
            </a:r>
            <a:r>
              <a:rPr lang="en-IN" sz="100" b="1" dirty="0"/>
              <a:t> </a:t>
            </a:r>
            <a:r>
              <a:rPr lang="en-IN" b="1" dirty="0"/>
              <a:t>M</a:t>
            </a:r>
            <a:r>
              <a:rPr lang="en-IN" sz="100" b="1" dirty="0"/>
              <a:t> </a:t>
            </a:r>
            <a:r>
              <a:rPr lang="en-IN" b="1" dirty="0"/>
              <a:t>C</a:t>
            </a:r>
            <a:r>
              <a:rPr lang="en-IN" dirty="0"/>
              <a:t>?</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Increases in Global Competition</a:t>
            </a:r>
            <a:endParaRPr lang="en-IN" dirty="0"/>
          </a:p>
        </p:txBody>
      </p:sp>
      <p:sp>
        <p:nvSpPr>
          <p:cNvPr id="3" name="Content Placeholder 2"/>
          <p:cNvSpPr>
            <a:spLocks noGrp="1"/>
          </p:cNvSpPr>
          <p:nvPr>
            <p:ph sz="quarter" idx="13"/>
          </p:nvPr>
        </p:nvSpPr>
        <p:spPr>
          <a:xfrm>
            <a:off x="457200" y="1552574"/>
            <a:ext cx="3991970" cy="4772025"/>
          </a:xfrm>
        </p:spPr>
        <p:txBody>
          <a:bodyPr/>
          <a:lstStyle/>
          <a:p>
            <a:r>
              <a:rPr lang="en-IN" dirty="0"/>
              <a:t>Information technology and communication has changed the marketplace</a:t>
            </a:r>
            <a:endParaRPr lang="en-IN" dirty="0"/>
          </a:p>
          <a:p>
            <a:r>
              <a:rPr lang="en-IN" dirty="0"/>
              <a:t>Products can be purchased from anywhere on the globe</a:t>
            </a:r>
            <a:endParaRPr lang="en-IN" dirty="0"/>
          </a:p>
          <a:p>
            <a:r>
              <a:rPr lang="en-IN" dirty="0"/>
              <a:t>Customers want both low prices and high quality</a:t>
            </a:r>
            <a:endParaRPr lang="en-IN" dirty="0"/>
          </a:p>
          <a:p>
            <a:r>
              <a:rPr lang="en-IN" dirty="0"/>
              <a:t>Manufacturers and retailers must work together</a:t>
            </a:r>
            <a:endParaRPr lang="en-IN" dirty="0"/>
          </a:p>
        </p:txBody>
      </p:sp>
      <p:pic>
        <p:nvPicPr>
          <p:cNvPr id="6" name="Content Placeholder 5" descr="A photo shows two women shopping for clothes, looking at dresses on hangers."/>
          <p:cNvPicPr>
            <a:picLocks noGrp="1" noChangeAspect="1"/>
          </p:cNvPicPr>
          <p:nvPr>
            <p:ph sz="quarter" idx="14"/>
          </p:nvPr>
        </p:nvPicPr>
        <p:blipFill>
          <a:blip r:embed="rId1"/>
          <a:stretch>
            <a:fillRect/>
          </a:stretch>
        </p:blipFill>
        <p:spPr>
          <a:xfrm>
            <a:off x="4694238" y="2317892"/>
            <a:ext cx="3992562" cy="29080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Increases in Brand Parity</a:t>
            </a:r>
            <a:endParaRPr lang="en-IN" dirty="0"/>
          </a:p>
        </p:txBody>
      </p:sp>
      <p:sp>
        <p:nvSpPr>
          <p:cNvPr id="3" name="Content Placeholder 2"/>
          <p:cNvSpPr>
            <a:spLocks noGrp="1"/>
          </p:cNvSpPr>
          <p:nvPr>
            <p:ph sz="quarter" idx="13"/>
          </p:nvPr>
        </p:nvSpPr>
        <p:spPr/>
        <p:txBody>
          <a:bodyPr/>
          <a:lstStyle/>
          <a:p>
            <a:r>
              <a:rPr lang="en-IN" dirty="0"/>
              <a:t>Brands viewed as providing identical attributes</a:t>
            </a:r>
            <a:endParaRPr lang="en-IN" dirty="0"/>
          </a:p>
          <a:p>
            <a:r>
              <a:rPr lang="en-IN" dirty="0"/>
              <a:t>Shoppers select from a group of brands</a:t>
            </a:r>
            <a:endParaRPr lang="en-IN" dirty="0"/>
          </a:p>
          <a:p>
            <a:r>
              <a:rPr lang="en-IN" dirty="0"/>
              <a:t>Quality and characteristics less important</a:t>
            </a:r>
            <a:endParaRPr lang="en-IN" dirty="0"/>
          </a:p>
          <a:p>
            <a:r>
              <a:rPr lang="en-IN" dirty="0"/>
              <a:t>Price more important</a:t>
            </a:r>
            <a:endParaRPr lang="en-IN" dirty="0"/>
          </a:p>
          <a:p>
            <a:r>
              <a:rPr lang="en-IN" dirty="0"/>
              <a:t>Decline in brand loyalty</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Emphasis on Customer Engagement </a:t>
            </a:r>
            <a:r>
              <a:rPr lang="en-IN" sz="2000" b="0" dirty="0"/>
              <a:t>(1 of 2)</a:t>
            </a:r>
            <a:endParaRPr lang="en-IN" sz="2000" b="0" dirty="0"/>
          </a:p>
        </p:txBody>
      </p:sp>
      <p:sp>
        <p:nvSpPr>
          <p:cNvPr id="3" name="Content Placeholder 2"/>
          <p:cNvSpPr>
            <a:spLocks noGrp="1"/>
          </p:cNvSpPr>
          <p:nvPr>
            <p:ph sz="quarter" idx="13"/>
          </p:nvPr>
        </p:nvSpPr>
        <p:spPr/>
        <p:txBody>
          <a:bodyPr/>
          <a:lstStyle/>
          <a:p>
            <a:r>
              <a:rPr lang="en-IN" dirty="0"/>
              <a:t>Marketers seek to engage customers with the brand at every contact point</a:t>
            </a:r>
            <a:endParaRPr lang="en-IN" dirty="0"/>
          </a:p>
          <a:p>
            <a:r>
              <a:rPr lang="en-IN" dirty="0"/>
              <a:t>Digital and social media now part of total integrated marketing approach</a:t>
            </a:r>
            <a:endParaRPr lang="en-IN" dirty="0"/>
          </a:p>
          <a:p>
            <a:r>
              <a:rPr lang="en-IN" dirty="0"/>
              <a:t>Two-way communication is key</a:t>
            </a:r>
            <a:endParaRPr lang="en-IN" dirty="0"/>
          </a:p>
          <a:p>
            <a:r>
              <a:rPr lang="en-IN" dirty="0"/>
              <a:t>Firms strive to develop emotional commitment</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Emphasis on Customer Engagement </a:t>
            </a:r>
            <a:r>
              <a:rPr lang="en-IN" sz="2000" b="0" dirty="0"/>
              <a:t>(2 of 2)</a:t>
            </a:r>
            <a:endParaRPr lang="en-IN" sz="2000" b="0" dirty="0"/>
          </a:p>
        </p:txBody>
      </p:sp>
      <p:sp>
        <p:nvSpPr>
          <p:cNvPr id="3" name="Content Placeholder 2"/>
          <p:cNvSpPr>
            <a:spLocks noGrp="1"/>
          </p:cNvSpPr>
          <p:nvPr>
            <p:ph sz="quarter" idx="13"/>
          </p:nvPr>
        </p:nvSpPr>
        <p:spPr>
          <a:xfrm>
            <a:off x="457200" y="1552575"/>
            <a:ext cx="3991970" cy="2260668"/>
          </a:xfrm>
        </p:spPr>
        <p:txBody>
          <a:bodyPr/>
          <a:lstStyle/>
          <a:p>
            <a:pPr marL="635" indent="0">
              <a:buNone/>
            </a:pPr>
            <a:r>
              <a:rPr lang="en-IN" dirty="0"/>
              <a:t>Customer engagement remains important in times of disaster.</a:t>
            </a:r>
            <a:endParaRPr lang="en-IN" dirty="0"/>
          </a:p>
        </p:txBody>
      </p:sp>
      <p:pic>
        <p:nvPicPr>
          <p:cNvPr id="6" name="Content Placeholder 5" descr="An advertisement for the Joplin area chamber of commerce foundation shows a residential area after a natural disaster, with streets of destroyed homes in rubble on May 22, 2011 and then today's appearance still with piles of rubble, with captions below. For long description in Notes pane, press F6."/>
          <p:cNvPicPr>
            <a:picLocks noGrp="1" noChangeAspect="1"/>
          </p:cNvPicPr>
          <p:nvPr>
            <p:ph sz="quarter" idx="14"/>
          </p:nvPr>
        </p:nvPicPr>
        <p:blipFill>
          <a:blip r:embed="rId1"/>
          <a:stretch>
            <a:fillRect/>
          </a:stretch>
        </p:blipFill>
        <p:spPr>
          <a:xfrm>
            <a:off x="5092379" y="1552575"/>
            <a:ext cx="3196279" cy="44386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Focus on Convenience</a:t>
            </a:r>
            <a:endParaRPr lang="en-IN" dirty="0"/>
          </a:p>
        </p:txBody>
      </p:sp>
      <p:sp>
        <p:nvSpPr>
          <p:cNvPr id="3" name="Content Placeholder 2"/>
          <p:cNvSpPr>
            <a:spLocks noGrp="1"/>
          </p:cNvSpPr>
          <p:nvPr>
            <p:ph sz="quarter" idx="13"/>
          </p:nvPr>
        </p:nvSpPr>
        <p:spPr/>
        <p:txBody>
          <a:bodyPr/>
          <a:lstStyle/>
          <a:p>
            <a:r>
              <a:rPr lang="en-IN" dirty="0"/>
              <a:t>Consumers value time in new and important ways</a:t>
            </a:r>
            <a:endParaRPr lang="en-IN" dirty="0"/>
          </a:p>
          <a:p>
            <a:r>
              <a:rPr lang="en-IN" dirty="0"/>
              <a:t>Emphasis on making purchases quick and simple</a:t>
            </a:r>
            <a:endParaRPr lang="en-IN" dirty="0"/>
          </a:p>
          <a:p>
            <a:r>
              <a:rPr lang="en-IN" dirty="0"/>
              <a:t>Home delivery systems and store pick-up programs increasing</a:t>
            </a:r>
            <a:endParaRPr lang="en-IN" dirty="0"/>
          </a:p>
          <a:p>
            <a:r>
              <a:rPr lang="en-IN" dirty="0"/>
              <a:t>Many services now made from a consumer’s smartphone or tablet</a:t>
            </a:r>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Cause-Related Marketing and Advertising</a:t>
            </a:r>
            <a:endParaRPr lang="en-IN" sz="3200" dirty="0"/>
          </a:p>
        </p:txBody>
      </p:sp>
      <p:pic>
        <p:nvPicPr>
          <p:cNvPr id="6" name="Content Placeholder 5" descr="An advertisement for Walgreens Red Nose day shows a girl washing her hands. The title reads, Every one counts, and the subtitle reads, Help children here and around the world."/>
          <p:cNvPicPr>
            <a:picLocks noGrp="1" noChangeAspect="1"/>
          </p:cNvPicPr>
          <p:nvPr>
            <p:ph sz="quarter" idx="14"/>
          </p:nvPr>
        </p:nvPicPr>
        <p:blipFill>
          <a:blip r:embed="rId1"/>
          <a:stretch>
            <a:fillRect/>
          </a:stretch>
        </p:blipFill>
        <p:spPr>
          <a:xfrm>
            <a:off x="457200" y="1552575"/>
            <a:ext cx="3605339" cy="4438650"/>
          </a:xfrm>
          <a:prstGeom prst="rect">
            <a:avLst/>
          </a:prstGeom>
        </p:spPr>
      </p:pic>
      <p:sp>
        <p:nvSpPr>
          <p:cNvPr id="3" name="Content Placeholder 2"/>
          <p:cNvSpPr>
            <a:spLocks noGrp="1"/>
          </p:cNvSpPr>
          <p:nvPr>
            <p:ph sz="quarter" idx="13"/>
          </p:nvPr>
        </p:nvSpPr>
        <p:spPr>
          <a:xfrm>
            <a:off x="4537329" y="1552575"/>
            <a:ext cx="3991970" cy="4438650"/>
          </a:xfrm>
        </p:spPr>
        <p:txBody>
          <a:bodyPr/>
          <a:lstStyle/>
          <a:p>
            <a:r>
              <a:rPr lang="en-IN" dirty="0"/>
              <a:t>More consumers want to buy products attached to socially responsible efforts and causes</a:t>
            </a:r>
            <a:endParaRPr lang="en-IN" dirty="0"/>
          </a:p>
          <a:p>
            <a:r>
              <a:rPr lang="en-IN" dirty="0"/>
              <a:t>This trend greatly increased during the COVID-19 outbreak</a:t>
            </a:r>
            <a:endParaRPr lang="en-I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1.7: Five Reasons Why Integrated Marketing Works</a:t>
            </a:r>
            <a:endParaRPr lang="en-IN" sz="3200" dirty="0"/>
          </a:p>
        </p:txBody>
      </p:sp>
      <p:sp>
        <p:nvSpPr>
          <p:cNvPr id="3" name="Content Placeholder 2"/>
          <p:cNvSpPr>
            <a:spLocks noGrp="1"/>
          </p:cNvSpPr>
          <p:nvPr>
            <p:ph sz="quarter" idx="13"/>
          </p:nvPr>
        </p:nvSpPr>
        <p:spPr/>
        <p:txBody>
          <a:bodyPr/>
          <a:lstStyle/>
          <a:p>
            <a:pPr marL="431800" indent="-431800">
              <a:buFont typeface="+mj-lt"/>
              <a:buAutoNum type="arabicPeriod"/>
            </a:pPr>
            <a:r>
              <a:rPr lang="en-IN" dirty="0"/>
              <a:t>Unifies strategy and message across channels</a:t>
            </a:r>
            <a:endParaRPr lang="en-IN" dirty="0"/>
          </a:p>
          <a:p>
            <a:pPr marL="431800" indent="-431800">
              <a:buFont typeface="+mj-lt"/>
              <a:buAutoNum type="arabicPeriod"/>
            </a:pPr>
            <a:r>
              <a:rPr lang="en-IN" dirty="0"/>
              <a:t>Streamlines timing</a:t>
            </a:r>
            <a:endParaRPr lang="en-IN" dirty="0"/>
          </a:p>
          <a:p>
            <a:pPr marL="431800" indent="-431800">
              <a:buFont typeface="+mj-lt"/>
              <a:buAutoNum type="arabicPeriod"/>
            </a:pPr>
            <a:r>
              <a:rPr lang="en-IN" dirty="0"/>
              <a:t>Connects with multiple audiences</a:t>
            </a:r>
            <a:endParaRPr lang="en-IN" dirty="0"/>
          </a:p>
          <a:p>
            <a:pPr marL="431800" indent="-431800">
              <a:buFont typeface="+mj-lt"/>
              <a:buAutoNum type="arabicPeriod"/>
            </a:pPr>
            <a:r>
              <a:rPr lang="en-IN" dirty="0"/>
              <a:t>Creates meaningful insights</a:t>
            </a:r>
            <a:endParaRPr lang="en-IN" dirty="0"/>
          </a:p>
          <a:p>
            <a:pPr marL="431800" indent="-431800">
              <a:buFont typeface="+mj-lt"/>
              <a:buAutoNum type="arabicPeriod"/>
            </a:pPr>
            <a:r>
              <a:rPr lang="en-IN" dirty="0"/>
              <a:t>Maximizes impact</a:t>
            </a:r>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1.8: Overview of I</a:t>
            </a:r>
            <a:r>
              <a:rPr lang="en-IN" sz="100" dirty="0"/>
              <a:t> </a:t>
            </a:r>
            <a:r>
              <a:rPr lang="en-IN" dirty="0"/>
              <a:t>M</a:t>
            </a:r>
            <a:r>
              <a:rPr lang="en-IN" sz="100" dirty="0"/>
              <a:t> </a:t>
            </a:r>
            <a:r>
              <a:rPr lang="en-IN" dirty="0"/>
              <a:t>C Text</a:t>
            </a:r>
            <a:endParaRPr lang="en-IN" dirty="0"/>
          </a:p>
        </p:txBody>
      </p:sp>
      <p:pic>
        <p:nvPicPr>
          <p:cNvPr id="7" name="Content Placeholder 6" descr="A pyramid diagram showing an overview of Integrated marketing communications. For long description in Notes pane, press F6."/>
          <p:cNvPicPr>
            <a:picLocks noGrp="1" noChangeAspect="1"/>
          </p:cNvPicPr>
          <p:nvPr>
            <p:ph sz="quarter" idx="13"/>
          </p:nvPr>
        </p:nvPicPr>
        <p:blipFill>
          <a:blip r:embed="rId1"/>
          <a:stretch>
            <a:fillRect/>
          </a:stretch>
        </p:blipFill>
        <p:spPr>
          <a:xfrm>
            <a:off x="917713" y="1554163"/>
            <a:ext cx="7311749" cy="4664075"/>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International Implications</a:t>
            </a:r>
            <a:endParaRPr lang="en-IN" dirty="0"/>
          </a:p>
        </p:txBody>
      </p:sp>
      <p:sp>
        <p:nvSpPr>
          <p:cNvPr id="3" name="Content Placeholder 2"/>
          <p:cNvSpPr>
            <a:spLocks noGrp="1"/>
          </p:cNvSpPr>
          <p:nvPr>
            <p:ph sz="quarter" idx="13"/>
          </p:nvPr>
        </p:nvSpPr>
        <p:spPr/>
        <p:txBody>
          <a:bodyPr/>
          <a:lstStyle/>
          <a:p>
            <a:r>
              <a:rPr lang="en-IN" dirty="0"/>
              <a:t>G</a:t>
            </a:r>
            <a:r>
              <a:rPr lang="en-IN" sz="100" dirty="0"/>
              <a:t> </a:t>
            </a:r>
            <a:r>
              <a:rPr lang="en-IN" dirty="0"/>
              <a:t>I</a:t>
            </a:r>
            <a:r>
              <a:rPr lang="en-IN" sz="100" dirty="0"/>
              <a:t> </a:t>
            </a:r>
            <a:r>
              <a:rPr lang="en-IN" dirty="0"/>
              <a:t>M</a:t>
            </a:r>
            <a:r>
              <a:rPr lang="en-IN" sz="100" dirty="0"/>
              <a:t> </a:t>
            </a:r>
            <a:r>
              <a:rPr lang="en-IN" dirty="0"/>
              <a:t>C: Global Integrated Marketing Communications</a:t>
            </a:r>
            <a:endParaRPr lang="en-IN" dirty="0"/>
          </a:p>
          <a:p>
            <a:r>
              <a:rPr lang="en-IN" dirty="0"/>
              <a:t>Goal: to coordinate marketing efforts</a:t>
            </a:r>
            <a:endParaRPr lang="en-IN" dirty="0"/>
          </a:p>
          <a:p>
            <a:r>
              <a:rPr lang="en-IN" dirty="0"/>
              <a:t>Challenge due to national, cultural differences</a:t>
            </a:r>
            <a:endParaRPr lang="en-IN" dirty="0"/>
          </a:p>
          <a:p>
            <a:r>
              <a:rPr lang="en-IN" dirty="0"/>
              <a:t>Standardization versus Adaptation</a:t>
            </a:r>
            <a:endParaRPr lang="en-IN" dirty="0"/>
          </a:p>
        </p:txBody>
      </p:sp>
      <p:pic>
        <p:nvPicPr>
          <p:cNvPr id="6" name="Content Placeholder 5" descr="A smiling young woman in sunglasses posing in front of the Eiffel tower, wearing Eiffel tower shaped earrings."/>
          <p:cNvPicPr>
            <a:picLocks noGrp="1" noChangeAspect="1"/>
          </p:cNvPicPr>
          <p:nvPr>
            <p:ph sz="quarter" idx="14"/>
          </p:nvPr>
        </p:nvPicPr>
        <p:blipFill>
          <a:blip r:embed="rId1"/>
          <a:stretch>
            <a:fillRect/>
          </a:stretch>
        </p:blipFill>
        <p:spPr>
          <a:xfrm>
            <a:off x="4694238" y="2437323"/>
            <a:ext cx="3992562" cy="266915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Blog Exercises</a:t>
            </a:r>
            <a:endParaRPr lang="en-IN" dirty="0"/>
          </a:p>
        </p:txBody>
      </p:sp>
      <p:sp>
        <p:nvSpPr>
          <p:cNvPr id="3" name="Content Placeholder 2"/>
          <p:cNvSpPr>
            <a:spLocks noGrp="1"/>
          </p:cNvSpPr>
          <p:nvPr>
            <p:ph sz="quarter" idx="13"/>
          </p:nvPr>
        </p:nvSpPr>
        <p:spPr>
          <a:xfrm>
            <a:off x="457200" y="1574375"/>
            <a:ext cx="8232775" cy="4663335"/>
          </a:xfrm>
        </p:spPr>
        <p:txBody>
          <a:bodyPr/>
          <a:lstStyle/>
          <a:p>
            <a:r>
              <a:rPr lang="en-IN" dirty="0"/>
              <a:t>Gas station advertising</a:t>
            </a:r>
            <a:endParaRPr lang="en-IN" dirty="0"/>
          </a:p>
          <a:p>
            <a:r>
              <a:rPr lang="en-IN" dirty="0"/>
              <a:t>Facebook</a:t>
            </a:r>
            <a:endParaRPr lang="en-IN" dirty="0"/>
          </a:p>
          <a:p>
            <a:r>
              <a:rPr lang="en-IN" dirty="0"/>
              <a:t>Communication patterns</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Lending Tree</a:t>
            </a:r>
            <a:endParaRPr lang="en-IN" dirty="0"/>
          </a:p>
        </p:txBody>
      </p:sp>
      <p:sp>
        <p:nvSpPr>
          <p:cNvPr id="5" name="Content Placeholder 4"/>
          <p:cNvSpPr>
            <a:spLocks noGrp="1"/>
          </p:cNvSpPr>
          <p:nvPr>
            <p:ph sz="quarter" idx="13"/>
          </p:nvPr>
        </p:nvSpPr>
        <p:spPr>
          <a:xfrm>
            <a:off x="457200" y="1552574"/>
            <a:ext cx="3991970" cy="4772025"/>
          </a:xfrm>
        </p:spPr>
        <p:txBody>
          <a:bodyPr/>
          <a:lstStyle/>
          <a:p>
            <a:r>
              <a:rPr lang="en-IN" dirty="0"/>
              <a:t>New product ideas can arise from frustration</a:t>
            </a:r>
            <a:endParaRPr lang="en-IN" dirty="0"/>
          </a:p>
          <a:p>
            <a:r>
              <a:rPr lang="en-IN" dirty="0"/>
              <a:t>Lenders and borrowers meet on one common website</a:t>
            </a:r>
            <a:endParaRPr lang="en-IN" dirty="0"/>
          </a:p>
          <a:p>
            <a:r>
              <a:rPr lang="en-IN" dirty="0"/>
              <a:t>Marketing challenges have evolved over past 20 years</a:t>
            </a:r>
            <a:endParaRPr lang="en-IN" dirty="0"/>
          </a:p>
          <a:p>
            <a:r>
              <a:rPr lang="en-IN" dirty="0"/>
              <a:t>Quality communication, consumer engagement key</a:t>
            </a:r>
            <a:endParaRPr lang="en-IN" dirty="0"/>
          </a:p>
        </p:txBody>
      </p:sp>
      <p:pic>
        <p:nvPicPr>
          <p:cNvPr id="7" name="Content Placeholder 6" descr="A photo shows a house with a covered porch and green grass in front, with a for sale sign in the yard."/>
          <p:cNvPicPr>
            <a:picLocks noGrp="1" noChangeAspect="1"/>
          </p:cNvPicPr>
          <p:nvPr>
            <p:ph sz="quarter" idx="14"/>
          </p:nvPr>
        </p:nvPicPr>
        <p:blipFill>
          <a:blip r:embed="rId1"/>
          <a:stretch>
            <a:fillRect/>
          </a:stretch>
        </p:blipFill>
        <p:spPr>
          <a:xfrm>
            <a:off x="4720118" y="1552575"/>
            <a:ext cx="3940801" cy="44386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p:cNvSpPr>
            <a:spLocks noGrp="1"/>
          </p:cNvSpPr>
          <p:nvPr>
            <p:ph type="title"/>
          </p:nvPr>
        </p:nvSpPr>
        <p:spPr/>
        <p:txBody>
          <a:bodyPr/>
          <a:lstStyle/>
          <a:p>
            <a:r>
              <a:rPr lang="en-US" dirty="0"/>
              <a:t>Copyright</a:t>
            </a:r>
            <a:endParaRPr lang="en-US" dirty="0"/>
          </a:p>
        </p:txBody>
      </p:sp>
      <p:pic>
        <p:nvPicPr>
          <p:cNvPr id="7" name="Graphic 6" descr="Warni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46184" y="2317359"/>
            <a:ext cx="1277815" cy="1434026"/>
          </a:xfrm>
          <a:prstGeom prst="rect">
            <a:avLst/>
          </a:prstGeom>
        </p:spPr>
      </p:pic>
      <p:sp>
        <p:nvSpPr>
          <p:cNvPr id="2" name="Text Placeholder 1"/>
          <p:cNvSpPr>
            <a:spLocks noGrp="1"/>
          </p:cNvSpPr>
          <p:nvPr>
            <p:ph type="body" idx="4294967295"/>
          </p:nvPr>
        </p:nvSpPr>
        <p:spPr>
          <a:xfrm>
            <a:off x="1606061" y="1852246"/>
            <a:ext cx="6858001" cy="2854836"/>
          </a:xfrm>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endParaRPr lang="en-US"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Overview</a:t>
            </a:r>
            <a:endParaRPr lang="en-IN" dirty="0"/>
          </a:p>
        </p:txBody>
      </p:sp>
      <p:sp>
        <p:nvSpPr>
          <p:cNvPr id="3" name="Content Placeholder 2"/>
          <p:cNvSpPr>
            <a:spLocks noGrp="1"/>
          </p:cNvSpPr>
          <p:nvPr>
            <p:ph sz="quarter" idx="13"/>
          </p:nvPr>
        </p:nvSpPr>
        <p:spPr/>
        <p:txBody>
          <a:bodyPr/>
          <a:lstStyle/>
          <a:p>
            <a:r>
              <a:rPr lang="en-IN" dirty="0"/>
              <a:t>Advertising and marketing face a shifting landscape</a:t>
            </a:r>
            <a:endParaRPr lang="en-IN" dirty="0"/>
          </a:p>
          <a:p>
            <a:r>
              <a:rPr lang="en-IN" dirty="0"/>
              <a:t>Traditional media viewership has declined</a:t>
            </a:r>
            <a:endParaRPr lang="en-IN" dirty="0"/>
          </a:p>
          <a:p>
            <a:r>
              <a:rPr lang="en-IN" dirty="0"/>
              <a:t>Internet and social media usage has risen sharply</a:t>
            </a:r>
            <a:endParaRPr lang="en-IN" dirty="0"/>
          </a:p>
          <a:p>
            <a:r>
              <a:rPr lang="en-IN" dirty="0"/>
              <a:t>Effective promotions are multifaceted</a:t>
            </a:r>
            <a:endParaRPr lang="en-IN" dirty="0"/>
          </a:p>
          <a:p>
            <a:r>
              <a:rPr lang="en-IN" dirty="0"/>
              <a:t>Connectivity and interaction with consumers is key</a:t>
            </a:r>
            <a:endParaRPr lang="en-IN" dirty="0"/>
          </a:p>
          <a:p>
            <a:r>
              <a:rPr lang="en-IN" dirty="0"/>
              <a:t>Advertisers are turning to more innovative approaches</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1.1: Communication Process</a:t>
            </a:r>
            <a:endParaRPr lang="en-IN" dirty="0"/>
          </a:p>
        </p:txBody>
      </p:sp>
      <p:pic>
        <p:nvPicPr>
          <p:cNvPr id="5" name="Content Placeholder 4" descr="A flowchart displays the communication process. For long description in Notes pane, press F6."/>
          <p:cNvPicPr>
            <a:picLocks noGrp="1" noChangeAspect="1"/>
          </p:cNvPicPr>
          <p:nvPr>
            <p:ph sz="quarter" idx="13"/>
          </p:nvPr>
        </p:nvPicPr>
        <p:blipFill>
          <a:blip r:embed="rId1"/>
          <a:stretch>
            <a:fillRect/>
          </a:stretch>
        </p:blipFill>
        <p:spPr>
          <a:xfrm>
            <a:off x="495010" y="2282841"/>
            <a:ext cx="8157155" cy="25666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Chick-fil-A and Social Media</a:t>
            </a:r>
            <a:endParaRPr lang="en-IN" dirty="0"/>
          </a:p>
        </p:txBody>
      </p:sp>
      <p:sp>
        <p:nvSpPr>
          <p:cNvPr id="3" name="Content Placeholder 2"/>
          <p:cNvSpPr>
            <a:spLocks noGrp="1"/>
          </p:cNvSpPr>
          <p:nvPr>
            <p:ph sz="quarter" idx="13"/>
          </p:nvPr>
        </p:nvSpPr>
        <p:spPr>
          <a:xfrm>
            <a:off x="457200" y="1552574"/>
            <a:ext cx="3991970" cy="4573905"/>
          </a:xfrm>
        </p:spPr>
        <p:txBody>
          <a:bodyPr/>
          <a:lstStyle/>
          <a:p>
            <a:r>
              <a:rPr lang="en-IN" dirty="0"/>
              <a:t>Integrates online with offline</a:t>
            </a:r>
            <a:endParaRPr lang="en-IN" dirty="0"/>
          </a:p>
          <a:p>
            <a:r>
              <a:rPr lang="en-IN" dirty="0"/>
              <a:t>Customer engagement is the primary goal</a:t>
            </a:r>
            <a:endParaRPr lang="en-IN" dirty="0"/>
          </a:p>
          <a:p>
            <a:r>
              <a:rPr lang="en-IN" dirty="0"/>
              <a:t>Store openings announced via social media</a:t>
            </a:r>
            <a:endParaRPr lang="en-IN" dirty="0"/>
          </a:p>
          <a:p>
            <a:r>
              <a:rPr lang="en-IN" dirty="0"/>
              <a:t>“Cow Appreciation Day”</a:t>
            </a:r>
            <a:endParaRPr lang="en-IN" dirty="0"/>
          </a:p>
          <a:p>
            <a:r>
              <a:rPr lang="en-IN" dirty="0"/>
              <a:t>“Eat </a:t>
            </a:r>
            <a:r>
              <a:rPr lang="en-IN" dirty="0" err="1"/>
              <a:t>Mor</a:t>
            </a:r>
            <a:r>
              <a:rPr lang="en-IN" dirty="0"/>
              <a:t> </a:t>
            </a:r>
            <a:r>
              <a:rPr lang="en-IN" dirty="0" err="1"/>
              <a:t>Chikin</a:t>
            </a:r>
            <a:r>
              <a:rPr lang="en-IN" dirty="0"/>
              <a:t>” offline advertising</a:t>
            </a:r>
            <a:endParaRPr lang="en-IN" dirty="0"/>
          </a:p>
        </p:txBody>
      </p:sp>
      <p:pic>
        <p:nvPicPr>
          <p:cNvPr id="6" name="Content Placeholder 5" descr="A photo shows a Chick fil A contest winner. For long description in Notes pane, press F6."/>
          <p:cNvPicPr>
            <a:picLocks noGrp="1" noChangeAspect="1"/>
          </p:cNvPicPr>
          <p:nvPr>
            <p:ph sz="quarter" idx="14"/>
          </p:nvPr>
        </p:nvPicPr>
        <p:blipFill>
          <a:blip r:embed="rId1"/>
          <a:stretch>
            <a:fillRect/>
          </a:stretch>
        </p:blipFill>
        <p:spPr>
          <a:xfrm>
            <a:off x="5270028" y="1641163"/>
            <a:ext cx="2840982" cy="426147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Questions to Consider </a:t>
            </a:r>
            <a:r>
              <a:rPr lang="en-IN" sz="2000" b="0" dirty="0"/>
              <a:t>(1 of 2)</a:t>
            </a:r>
            <a:endParaRPr lang="en-IN" sz="2000" b="0" dirty="0"/>
          </a:p>
        </p:txBody>
      </p:sp>
      <p:sp>
        <p:nvSpPr>
          <p:cNvPr id="3" name="Content Placeholder 2"/>
          <p:cNvSpPr>
            <a:spLocks noGrp="1"/>
          </p:cNvSpPr>
          <p:nvPr>
            <p:ph sz="quarter" idx="13"/>
          </p:nvPr>
        </p:nvSpPr>
        <p:spPr/>
        <p:txBody>
          <a:bodyPr/>
          <a:lstStyle/>
          <a:p>
            <a:r>
              <a:rPr lang="en-IN" dirty="0"/>
              <a:t>How does Chick-fil-A use social media to interact with customers and other followers?</a:t>
            </a:r>
            <a:endParaRPr lang="en-IN" dirty="0"/>
          </a:p>
          <a:p>
            <a:r>
              <a:rPr lang="en-IN" dirty="0"/>
              <a:t>What do you think of the company’s social media presence? Where would you suggest improvements?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1.2: Examples of Communication Noise</a:t>
            </a:r>
            <a:endParaRPr lang="en-IN" sz="3200" dirty="0"/>
          </a:p>
        </p:txBody>
      </p:sp>
      <p:sp>
        <p:nvSpPr>
          <p:cNvPr id="3" name="Content Placeholder 2"/>
          <p:cNvSpPr>
            <a:spLocks noGrp="1"/>
          </p:cNvSpPr>
          <p:nvPr>
            <p:ph sz="quarter" idx="13"/>
          </p:nvPr>
        </p:nvSpPr>
        <p:spPr>
          <a:xfrm>
            <a:off x="457200" y="1554920"/>
            <a:ext cx="8232775" cy="4754440"/>
          </a:xfrm>
        </p:spPr>
        <p:txBody>
          <a:bodyPr/>
          <a:lstStyle/>
          <a:p>
            <a:r>
              <a:rPr lang="en-IN" sz="2000" dirty="0"/>
              <a:t>Talking on the phone during a commercial on television</a:t>
            </a:r>
            <a:endParaRPr lang="en-IN" sz="2000" dirty="0"/>
          </a:p>
          <a:p>
            <a:r>
              <a:rPr lang="en-IN" sz="2000" dirty="0"/>
              <a:t>Driving while listening to the radio</a:t>
            </a:r>
            <a:endParaRPr lang="en-IN" sz="2000" dirty="0"/>
          </a:p>
          <a:p>
            <a:r>
              <a:rPr lang="en-IN" sz="2000" dirty="0"/>
              <a:t>Looking at a sexy model in a magazine ad and ignoring the message and brand</a:t>
            </a:r>
            <a:endParaRPr lang="en-IN" sz="2000" dirty="0"/>
          </a:p>
          <a:p>
            <a:r>
              <a:rPr lang="en-IN" sz="2000" dirty="0"/>
              <a:t>Scanning a newspaper for articles to read</a:t>
            </a:r>
            <a:endParaRPr lang="en-IN" sz="2000" dirty="0"/>
          </a:p>
          <a:p>
            <a:r>
              <a:rPr lang="en-IN" sz="2000" dirty="0"/>
              <a:t>Talking to a passenger as the car passes billboards</a:t>
            </a:r>
            <a:endParaRPr lang="en-IN" sz="2000" dirty="0"/>
          </a:p>
          <a:p>
            <a:r>
              <a:rPr lang="en-IN" sz="2000" dirty="0"/>
              <a:t>Scrolling past internet ads without looking at them</a:t>
            </a:r>
            <a:endParaRPr lang="en-IN" sz="2000" dirty="0"/>
          </a:p>
          <a:p>
            <a:r>
              <a:rPr lang="en-IN" sz="2000" dirty="0"/>
              <a:t>Becoming annoyed by ads on a social media site</a:t>
            </a:r>
            <a:endParaRPr lang="en-IN" sz="2000" dirty="0"/>
          </a:p>
          <a:p>
            <a:r>
              <a:rPr lang="en-IN" sz="2000" dirty="0"/>
              <a:t>Ignoring tweets on Twitter because they are irrelevant</a:t>
            </a:r>
            <a:endParaRPr lang="en-IN" sz="2000" dirty="0"/>
          </a:p>
          <a:p>
            <a:r>
              <a:rPr lang="en-IN" sz="2000" dirty="0"/>
              <a:t>Being offended by the message on a flyer for a local business</a:t>
            </a:r>
            <a:endParaRPr lang="en-IN"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Recent Developments</a:t>
            </a:r>
            <a:endParaRPr lang="en-IN" dirty="0"/>
          </a:p>
        </p:txBody>
      </p:sp>
      <p:sp>
        <p:nvSpPr>
          <p:cNvPr id="3" name="Content Placeholder 2"/>
          <p:cNvSpPr>
            <a:spLocks noGrp="1"/>
          </p:cNvSpPr>
          <p:nvPr>
            <p:ph sz="quarter" idx="13"/>
          </p:nvPr>
        </p:nvSpPr>
        <p:spPr/>
        <p:txBody>
          <a:bodyPr/>
          <a:lstStyle/>
          <a:p>
            <a:r>
              <a:rPr lang="en-IN" dirty="0"/>
              <a:t>The dynamics shown in Figure 1.2 have evolved</a:t>
            </a:r>
            <a:endParaRPr lang="en-IN" dirty="0"/>
          </a:p>
          <a:p>
            <a:r>
              <a:rPr lang="en-IN" dirty="0"/>
              <a:t>Communications involves a “dance” between sender and receiver</a:t>
            </a:r>
            <a:endParaRPr lang="en-IN" dirty="0"/>
          </a:p>
          <a:p>
            <a:r>
              <a:rPr lang="en-IN" dirty="0"/>
              <a:t>Each transmits and receives verbal and nonverbal cues interactively</a:t>
            </a:r>
            <a:endParaRPr lang="en-IN" dirty="0"/>
          </a:p>
          <a:p>
            <a:r>
              <a:rPr lang="en-IN" dirty="0"/>
              <a:t>Companies must react and reply to all messages</a:t>
            </a:r>
            <a:endParaRPr lang="en-IN" dirty="0"/>
          </a:p>
          <a:p>
            <a:r>
              <a:rPr lang="en-IN" dirty="0"/>
              <a:t>Both partners deal with noise and clutter</a:t>
            </a:r>
            <a:endParaRPr lang="en-IN" dirty="0"/>
          </a:p>
        </p:txBody>
      </p:sp>
    </p:spTree>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6794</Words>
  <Application>WPS Presentation</Application>
  <PresentationFormat>On-screen Show (4:3)</PresentationFormat>
  <Paragraphs>211</Paragraphs>
  <Slides>30</Slides>
  <Notes>28</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30</vt:i4>
      </vt:variant>
    </vt:vector>
  </HeadingPairs>
  <TitlesOfParts>
    <vt:vector size="48" baseType="lpstr">
      <vt:lpstr>Arial</vt:lpstr>
      <vt:lpstr>SimSun</vt:lpstr>
      <vt:lpstr>Wingdings</vt:lpstr>
      <vt:lpstr>Arial</vt:lpstr>
      <vt:lpstr>Times New Roman</vt:lpstr>
      <vt:lpstr>Noto Sans Symbols</vt:lpstr>
      <vt:lpstr>Segoe Print</vt:lpstr>
      <vt:lpstr>Verdana</vt:lpstr>
      <vt:lpstr>Verdana</vt:lpstr>
      <vt:lpstr>FrutigerLTPro-Roman</vt:lpstr>
      <vt:lpstr>FrutigerLTPro-Italic</vt:lpstr>
      <vt:lpstr>Times New Roman</vt:lpstr>
      <vt:lpstr>Calibri</vt:lpstr>
      <vt:lpstr>Symbol</vt:lpstr>
      <vt:lpstr>Microsoft YaHei</vt:lpstr>
      <vt:lpstr>Arial Unicode MS</vt:lpstr>
      <vt:lpstr>USHE</vt:lpstr>
      <vt:lpstr>USHE_slide options</vt:lpstr>
      <vt:lpstr>Integrated Advertising, Promotion, and Marketing Communications</vt:lpstr>
      <vt:lpstr>Chapter Objectives</vt:lpstr>
      <vt:lpstr>Lending Tree</vt:lpstr>
      <vt:lpstr>Chapter Overview</vt:lpstr>
      <vt:lpstr>Figure 1.1: Communication Process</vt:lpstr>
      <vt:lpstr>Chick-fil-A and Social Media</vt:lpstr>
      <vt:lpstr>Questions to Consider (1 of 2)</vt:lpstr>
      <vt:lpstr>Figure 1.2: Examples of Communication Noise</vt:lpstr>
      <vt:lpstr>Recent Developments</vt:lpstr>
      <vt:lpstr>Integrated Marketing Communications</vt:lpstr>
      <vt:lpstr>Figure 1.3: Components of Promotion</vt:lpstr>
      <vt:lpstr>Figure 1.4: Steps of a Marketing Plan</vt:lpstr>
      <vt:lpstr>Figure 1.5: Trends Affecting Marketing Communications</vt:lpstr>
      <vt:lpstr>Accountability and Measurable Results</vt:lpstr>
      <vt:lpstr>Mobile Marketing</vt:lpstr>
      <vt:lpstr>Questions to Consider (2 of 2)</vt:lpstr>
      <vt:lpstr>Integration of Media Platforms</vt:lpstr>
      <vt:lpstr>Figure 1.6: Pathways Consumers Use to Interact across Media Devices</vt:lpstr>
      <vt:lpstr>Changes in Channel Power</vt:lpstr>
      <vt:lpstr>Increases in Global Competition</vt:lpstr>
      <vt:lpstr>Increases in Brand Parity</vt:lpstr>
      <vt:lpstr>Emphasis on Customer Engagement (1 of 2)</vt:lpstr>
      <vt:lpstr>Emphasis on Customer Engagement (2 of 2)</vt:lpstr>
      <vt:lpstr>Focus on Convenience</vt:lpstr>
      <vt:lpstr>Cause-Related Marketing and Advertising</vt:lpstr>
      <vt:lpstr>Figure 1.7: Five Reasons Why Integrated Marketing Works</vt:lpstr>
      <vt:lpstr>Figure 1.8: Overview of I M C Text</vt:lpstr>
      <vt:lpstr>International Implications</vt:lpstr>
      <vt:lpstr>Blog Exercises</vt:lpstr>
      <vt:lpstr>Copyright</vt:lpstr>
    </vt:vector>
  </TitlesOfParts>
  <Company>Pearson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Advertising, Promotion, and Marketing Communications, Ninth Edition, Chapter 1, Integrated Marketing Communications</dc:title>
  <dc:creator>Clow/Baack</dc:creator>
  <cp:keywords>Integrated Advertising, Promotion, and Marketing Communications</cp:keywords>
  <dc:description>Long description alt-text is inserted in the notes pane.</dc:description>
  <dc:subject>BusPub</dc:subject>
  <cp:lastModifiedBy>Syed Hassan</cp:lastModifiedBy>
  <cp:revision>748</cp:revision>
  <dcterms:created xsi:type="dcterms:W3CDTF">2024-02-28T15:52:26Z</dcterms:created>
  <dcterms:modified xsi:type="dcterms:W3CDTF">2024-02-28T19:36:11Z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5A5BB8C962254EB68D5F3B003E264F62_12</vt:lpwstr>
  </property>
  <property fmtid="{D5CDD505-2E9C-101B-9397-08002B2CF9AE}" pid="3" name="KSOProductBuildVer">
    <vt:lpwstr>1033-12.2.0.13431</vt:lpwstr>
  </property>
</Properties>
</file>